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3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  <p:sldMasterId id="2147483828" r:id="rId2"/>
    <p:sldMasterId id="2147483877" r:id="rId3"/>
    <p:sldMasterId id="2147483892" r:id="rId4"/>
  </p:sldMasterIdLst>
  <p:notesMasterIdLst>
    <p:notesMasterId r:id="rId21"/>
  </p:notesMasterIdLst>
  <p:sldIdLst>
    <p:sldId id="256" r:id="rId5"/>
    <p:sldId id="366" r:id="rId6"/>
    <p:sldId id="403" r:id="rId7"/>
    <p:sldId id="404" r:id="rId8"/>
    <p:sldId id="406" r:id="rId9"/>
    <p:sldId id="408" r:id="rId10"/>
    <p:sldId id="409" r:id="rId11"/>
    <p:sldId id="412" r:id="rId12"/>
    <p:sldId id="414" r:id="rId13"/>
    <p:sldId id="413" r:id="rId14"/>
    <p:sldId id="415" r:id="rId15"/>
    <p:sldId id="416" r:id="rId16"/>
    <p:sldId id="417" r:id="rId17"/>
    <p:sldId id="303" r:id="rId18"/>
    <p:sldId id="304" r:id="rId19"/>
    <p:sldId id="305" r:id="rId2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38"/>
    <a:srgbClr val="DDB36D"/>
    <a:srgbClr val="78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7" autoAdjust="0"/>
    <p:restoredTop sz="95673"/>
  </p:normalViewPr>
  <p:slideViewPr>
    <p:cSldViewPr snapToGrid="0">
      <p:cViewPr varScale="1">
        <p:scale>
          <a:sx n="68" d="100"/>
          <a:sy n="68" d="100"/>
        </p:scale>
        <p:origin x="76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Lapas1!$B$86:$B$87</c:f>
              <c:strCache>
                <c:ptCount val="2"/>
                <c:pt idx="0">
                  <c:v>Lietuva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Lapas1!$A$88:$A$90</c:f>
              <c:strCache>
                <c:ptCount val="3"/>
                <c:pt idx="0">
                  <c:v>2021-2022 m. m.</c:v>
                </c:pt>
                <c:pt idx="1">
                  <c:v>2022-2023 m. m.</c:v>
                </c:pt>
                <c:pt idx="2">
                  <c:v>2023-2024 m.m.</c:v>
                </c:pt>
              </c:strCache>
            </c:strRef>
          </c:cat>
          <c:val>
            <c:numRef>
              <c:f>Lapas1!$B$88:$B$90</c:f>
              <c:numCache>
                <c:formatCode>General</c:formatCode>
                <c:ptCount val="3"/>
                <c:pt idx="0">
                  <c:v>92.29</c:v>
                </c:pt>
                <c:pt idx="1">
                  <c:v>93</c:v>
                </c:pt>
                <c:pt idx="2">
                  <c:v>95.4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AE-4724-A5A1-5F9F5E090724}"/>
            </c:ext>
          </c:extLst>
        </c:ser>
        <c:ser>
          <c:idx val="1"/>
          <c:order val="1"/>
          <c:tx>
            <c:strRef>
              <c:f>Lapas1!$C$86:$C$87</c:f>
              <c:strCache>
                <c:ptCount val="2"/>
                <c:pt idx="0">
                  <c:v>Raseinių r.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Lapas1!$A$88:$A$90</c:f>
              <c:strCache>
                <c:ptCount val="3"/>
                <c:pt idx="0">
                  <c:v>2021-2022 m. m.</c:v>
                </c:pt>
                <c:pt idx="1">
                  <c:v>2022-2023 m. m.</c:v>
                </c:pt>
                <c:pt idx="2">
                  <c:v>2023-2024 m.m.</c:v>
                </c:pt>
              </c:strCache>
            </c:strRef>
          </c:cat>
          <c:val>
            <c:numRef>
              <c:f>Lapas1!$C$88:$C$90</c:f>
              <c:numCache>
                <c:formatCode>General</c:formatCode>
                <c:ptCount val="3"/>
                <c:pt idx="0">
                  <c:v>91.88</c:v>
                </c:pt>
                <c:pt idx="1">
                  <c:v>95.12</c:v>
                </c:pt>
                <c:pt idx="2">
                  <c:v>95.7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AE-4724-A5A1-5F9F5E090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2557248"/>
        <c:axId val="493644520"/>
      </c:barChart>
      <c:catAx>
        <c:axId val="43255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644520"/>
        <c:crosses val="autoZero"/>
        <c:auto val="1"/>
        <c:lblAlgn val="ctr"/>
        <c:lblOffset val="100"/>
        <c:noMultiLvlLbl val="0"/>
      </c:catAx>
      <c:valAx>
        <c:axId val="49364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55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'SUP ir bendras mok. sk.'!$B$25</c:f>
              <c:strCache>
                <c:ptCount val="1"/>
                <c:pt idx="0">
                  <c:v>Mokinių (vaikų) skaičius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'SUP ir bendras mok. sk.'!$A$26:$A$35</c:f>
              <c:strCache>
                <c:ptCount val="10"/>
                <c:pt idx="0">
                  <c:v>2014-2015 m.m. </c:v>
                </c:pt>
                <c:pt idx="1">
                  <c:v>2015-2016 m.m.</c:v>
                </c:pt>
                <c:pt idx="2">
                  <c:v>2016-2017 m.m.</c:v>
                </c:pt>
                <c:pt idx="3">
                  <c:v>2017-2018 m.m.</c:v>
                </c:pt>
                <c:pt idx="4">
                  <c:v>2018-2019 m.m.</c:v>
                </c:pt>
                <c:pt idx="5">
                  <c:v>2019-2020 m.m.</c:v>
                </c:pt>
                <c:pt idx="6">
                  <c:v>2020-2021 m.m.</c:v>
                </c:pt>
                <c:pt idx="7">
                  <c:v>2021-2022 m. m.</c:v>
                </c:pt>
                <c:pt idx="8">
                  <c:v>2022-2023 m. m.</c:v>
                </c:pt>
                <c:pt idx="9">
                  <c:v>2023-2024 m. m.</c:v>
                </c:pt>
              </c:strCache>
            </c:strRef>
          </c:cat>
          <c:val>
            <c:numRef>
              <c:f>'SUP ir bendras mok. sk.'!$B$26:$B$35</c:f>
              <c:numCache>
                <c:formatCode>General</c:formatCode>
                <c:ptCount val="10"/>
                <c:pt idx="0">
                  <c:v>4426</c:v>
                </c:pt>
                <c:pt idx="1">
                  <c:v>4197</c:v>
                </c:pt>
                <c:pt idx="2">
                  <c:v>3984</c:v>
                </c:pt>
                <c:pt idx="3">
                  <c:v>3848</c:v>
                </c:pt>
                <c:pt idx="4">
                  <c:v>3757</c:v>
                </c:pt>
                <c:pt idx="5" formatCode="0">
                  <c:v>3586</c:v>
                </c:pt>
                <c:pt idx="6" formatCode="0">
                  <c:v>3538</c:v>
                </c:pt>
                <c:pt idx="7" formatCode="0">
                  <c:v>3443</c:v>
                </c:pt>
                <c:pt idx="8" formatCode="0">
                  <c:v>3396</c:v>
                </c:pt>
                <c:pt idx="9" formatCode="0">
                  <c:v>3305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60-405E-9CCA-A0A65475B6FF}"/>
            </c:ext>
          </c:extLst>
        </c:ser>
        <c:ser>
          <c:idx val="1"/>
          <c:order val="1"/>
          <c:tx>
            <c:strRef>
              <c:f>'SUP ir bendras mok. sk.'!$C$25</c:f>
              <c:strCache>
                <c:ptCount val="1"/>
                <c:pt idx="0">
                  <c:v>SUP turinčių mokinių (vaikų) skaičius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'SUP ir bendras mok. sk.'!$A$26:$A$35</c:f>
              <c:strCache>
                <c:ptCount val="10"/>
                <c:pt idx="0">
                  <c:v>2014-2015 m.m. </c:v>
                </c:pt>
                <c:pt idx="1">
                  <c:v>2015-2016 m.m.</c:v>
                </c:pt>
                <c:pt idx="2">
                  <c:v>2016-2017 m.m.</c:v>
                </c:pt>
                <c:pt idx="3">
                  <c:v>2017-2018 m.m.</c:v>
                </c:pt>
                <c:pt idx="4">
                  <c:v>2018-2019 m.m.</c:v>
                </c:pt>
                <c:pt idx="5">
                  <c:v>2019-2020 m.m.</c:v>
                </c:pt>
                <c:pt idx="6">
                  <c:v>2020-2021 m.m.</c:v>
                </c:pt>
                <c:pt idx="7">
                  <c:v>2021-2022 m. m.</c:v>
                </c:pt>
                <c:pt idx="8">
                  <c:v>2022-2023 m. m.</c:v>
                </c:pt>
                <c:pt idx="9">
                  <c:v>2023-2024 m. m.</c:v>
                </c:pt>
              </c:strCache>
            </c:strRef>
          </c:cat>
          <c:val>
            <c:numRef>
              <c:f>'SUP ir bendras mok. sk.'!$C$26:$C$35</c:f>
              <c:numCache>
                <c:formatCode>General</c:formatCode>
                <c:ptCount val="10"/>
                <c:pt idx="0">
                  <c:v>1104</c:v>
                </c:pt>
                <c:pt idx="1">
                  <c:v>1083</c:v>
                </c:pt>
                <c:pt idx="2">
                  <c:v>1145</c:v>
                </c:pt>
                <c:pt idx="3">
                  <c:v>1127</c:v>
                </c:pt>
                <c:pt idx="4">
                  <c:v>1121</c:v>
                </c:pt>
                <c:pt idx="5">
                  <c:v>1052</c:v>
                </c:pt>
                <c:pt idx="6">
                  <c:v>1067</c:v>
                </c:pt>
                <c:pt idx="7">
                  <c:v>1054</c:v>
                </c:pt>
                <c:pt idx="8">
                  <c:v>1041</c:v>
                </c:pt>
                <c:pt idx="9">
                  <c:v>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60-405E-9CCA-A0A65475B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4903472"/>
        <c:axId val="513697400"/>
      </c:barChart>
      <c:catAx>
        <c:axId val="434903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3697400"/>
        <c:crosses val="autoZero"/>
        <c:auto val="1"/>
        <c:lblAlgn val="ctr"/>
        <c:lblOffset val="100"/>
        <c:noMultiLvlLbl val="0"/>
      </c:catAx>
      <c:valAx>
        <c:axId val="513697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3490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Rezultatai!$M$51</c:f>
              <c:strCache>
                <c:ptCount val="1"/>
                <c:pt idx="0">
                  <c:v>2021-2022 m. m.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Rezultatai!$L$52:$L$56</c:f>
              <c:strCache>
                <c:ptCount val="5"/>
                <c:pt idx="0">
                  <c:v>Logopedo</c:v>
                </c:pt>
                <c:pt idx="1">
                  <c:v>Mokytojo padėjėjo</c:v>
                </c:pt>
                <c:pt idx="2">
                  <c:v>Psichologo</c:v>
                </c:pt>
                <c:pt idx="3">
                  <c:v>Socialinio pedagogo</c:v>
                </c:pt>
                <c:pt idx="4">
                  <c:v>Specialiojo pedagogo</c:v>
                </c:pt>
              </c:strCache>
            </c:strRef>
          </c:cat>
          <c:val>
            <c:numRef>
              <c:f>Rezultatai!$M$52:$M$56</c:f>
              <c:numCache>
                <c:formatCode>General</c:formatCode>
                <c:ptCount val="5"/>
                <c:pt idx="0">
                  <c:v>168</c:v>
                </c:pt>
                <c:pt idx="1">
                  <c:v>15</c:v>
                </c:pt>
                <c:pt idx="2">
                  <c:v>63</c:v>
                </c:pt>
                <c:pt idx="3">
                  <c:v>30</c:v>
                </c:pt>
                <c:pt idx="4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28-4C9B-A4EE-93F9A2C61D1E}"/>
            </c:ext>
          </c:extLst>
        </c:ser>
        <c:ser>
          <c:idx val="1"/>
          <c:order val="1"/>
          <c:tx>
            <c:strRef>
              <c:f>Rezultatai!$N$51</c:f>
              <c:strCache>
                <c:ptCount val="1"/>
                <c:pt idx="0">
                  <c:v>2022-2023 m. m.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Rezultatai!$L$52:$L$56</c:f>
              <c:strCache>
                <c:ptCount val="5"/>
                <c:pt idx="0">
                  <c:v>Logopedo</c:v>
                </c:pt>
                <c:pt idx="1">
                  <c:v>Mokytojo padėjėjo</c:v>
                </c:pt>
                <c:pt idx="2">
                  <c:v>Psichologo</c:v>
                </c:pt>
                <c:pt idx="3">
                  <c:v>Socialinio pedagogo</c:v>
                </c:pt>
                <c:pt idx="4">
                  <c:v>Specialiojo pedagogo</c:v>
                </c:pt>
              </c:strCache>
            </c:strRef>
          </c:cat>
          <c:val>
            <c:numRef>
              <c:f>Rezultatai!$N$52:$N$56</c:f>
              <c:numCache>
                <c:formatCode>General</c:formatCode>
                <c:ptCount val="5"/>
                <c:pt idx="0">
                  <c:v>175</c:v>
                </c:pt>
                <c:pt idx="1">
                  <c:v>83</c:v>
                </c:pt>
                <c:pt idx="2">
                  <c:v>86</c:v>
                </c:pt>
                <c:pt idx="3">
                  <c:v>3</c:v>
                </c:pt>
                <c:pt idx="4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28-4C9B-A4EE-93F9A2C61D1E}"/>
            </c:ext>
          </c:extLst>
        </c:ser>
        <c:ser>
          <c:idx val="2"/>
          <c:order val="2"/>
          <c:tx>
            <c:strRef>
              <c:f>Rezultatai!$O$51</c:f>
              <c:strCache>
                <c:ptCount val="1"/>
                <c:pt idx="0">
                  <c:v>2023-2024 m. m.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Rezultatai!$L$52:$L$56</c:f>
              <c:strCache>
                <c:ptCount val="5"/>
                <c:pt idx="0">
                  <c:v>Logopedo</c:v>
                </c:pt>
                <c:pt idx="1">
                  <c:v>Mokytojo padėjėjo</c:v>
                </c:pt>
                <c:pt idx="2">
                  <c:v>Psichologo</c:v>
                </c:pt>
                <c:pt idx="3">
                  <c:v>Socialinio pedagogo</c:v>
                </c:pt>
                <c:pt idx="4">
                  <c:v>Specialiojo pedagogo</c:v>
                </c:pt>
              </c:strCache>
            </c:strRef>
          </c:cat>
          <c:val>
            <c:numRef>
              <c:f>Rezultatai!$O$52:$O$56</c:f>
              <c:numCache>
                <c:formatCode>General</c:formatCode>
                <c:ptCount val="5"/>
                <c:pt idx="0">
                  <c:v>245</c:v>
                </c:pt>
                <c:pt idx="1">
                  <c:v>0</c:v>
                </c:pt>
                <c:pt idx="2">
                  <c:v>30</c:v>
                </c:pt>
                <c:pt idx="3">
                  <c:v>11</c:v>
                </c:pt>
                <c:pt idx="4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28-4C9B-A4EE-93F9A2C61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4806288"/>
        <c:axId val="494806680"/>
      </c:barChart>
      <c:catAx>
        <c:axId val="49480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94806680"/>
        <c:crosses val="autoZero"/>
        <c:auto val="1"/>
        <c:lblAlgn val="ctr"/>
        <c:lblOffset val="100"/>
        <c:noMultiLvlLbl val="0"/>
      </c:catAx>
      <c:valAx>
        <c:axId val="494806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9480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E79FD-98E8-4505-A231-47EC608F7888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035D0-DBBD-4B59-A468-45230D18B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38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ab5c7b3283_1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2ab5c7b3283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17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ab5c7b3283_1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2ab5c7b3283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474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ab5c7b3283_1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2ab5c7b3283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25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72934" y="1889760"/>
            <a:ext cx="6482297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75350" y="3001688"/>
            <a:ext cx="6479766" cy="343921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536C6F0-AA7B-905A-E15E-D6FA0F9F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D7DC57DC-15CE-626C-20CD-22A0B519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9AB7-F2C7-4782-AA40-E4174FFDB1D3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C663B3AB-4F96-7A89-9F29-83ECA99B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70072953-E011-A0AC-E875-1EF34524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B784-D6DB-40AC-81E9-39DF88D6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414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D8895308-4174-2689-0C23-F48B9C22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9AB7-F2C7-4782-AA40-E4174FFDB1D3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A9B3501E-F4CD-7111-9A7E-FE395D1A3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9AC74603-7D67-D919-75B1-A1ABECDC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B784-D6DB-40AC-81E9-39DF88D6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4184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30E8434-C6E9-9585-6775-F54D254E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EE06E8B-04E8-1014-067C-85068AA93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345DB22A-B38F-DE67-8A12-240FBCD17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19DA4589-7376-865B-7F42-7F08DC9F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9AB7-F2C7-4782-AA40-E4174FFDB1D3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AAEA0F2B-4ECC-5915-79D5-1C3E1442D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A5F92A28-85DF-7332-EA39-67B162F0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B784-D6DB-40AC-81E9-39DF88D6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9141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F2D6CE0-6E88-B4D8-0169-9633A6C38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10FD0C86-C690-9FC1-9F88-D7BDD416D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3132998D-C5F8-BA6B-5CE4-659B286DC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1507BBC9-B8E9-1FDD-C891-E0D79D425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9AB7-F2C7-4782-AA40-E4174FFDB1D3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988F1669-37A7-93F4-DD4F-258C6669A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A69401E0-1673-9E09-F9EE-790E48D9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B784-D6DB-40AC-81E9-39DF88D6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0038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9358BFE-8D5A-D55F-F3C0-2008F5EC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19F19056-7145-7B6B-0194-BAF2BE72C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C0ECBF1-F656-B47E-C04E-FA33D300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9AB7-F2C7-4782-AA40-E4174FFDB1D3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44C611F-7770-2FF3-0629-FFCB41E6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F630A6F-4025-AB36-B99D-184BFFB18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B784-D6DB-40AC-81E9-39DF88D6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7905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A5ECFAA1-0925-AB98-A777-775EA0332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C69738FA-6C41-387B-5425-584FB1722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D8FF646-A5BF-AE1B-7BE0-E60FFA3E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9AB7-F2C7-4782-AA40-E4174FFDB1D3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6B8A1A4-058B-A4C7-666F-894A70C0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385D931-7BA0-E28B-762B-BF1792AA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B784-D6DB-40AC-81E9-39DF88D6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2688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6211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954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11429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18701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29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72934" y="1256097"/>
            <a:ext cx="6482297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75350" y="3001688"/>
            <a:ext cx="6479766" cy="343921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375350" y="2111352"/>
            <a:ext cx="6479766" cy="5275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728120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82170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06475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03748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255468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10846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21714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21962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67077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35C7-A74F-4175-805D-C21230104034}" type="datetimeFigureOut">
              <a:rPr lang="lt-LT" smtClean="0"/>
              <a:t>2024-03-27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F9B-6224-432F-B090-0C19C9B25C8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6906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AANTRA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72934" y="1889760"/>
            <a:ext cx="6482297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75350" y="3001688"/>
            <a:ext cx="6479766" cy="343921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362F8EE-B1D1-513F-5895-B0098445B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62C1A-46EA-4BD7-BCC1-3F6886C9B2C1}" type="datetimeFigureOut">
              <a:rPr lang="en-US"/>
              <a:pPr>
                <a:defRPr/>
              </a:pPr>
              <a:t>3/27/2024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86CBB00-AF1C-2421-EA9E-BB41B9B5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3BDC647-108F-9053-E00B-9F7764A5D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6F20-B318-49F0-A669-F5DA67587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65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PAANTRA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75350" y="3001688"/>
            <a:ext cx="6479766" cy="343921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72934" y="1256097"/>
            <a:ext cx="6482297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375350" y="2111352"/>
            <a:ext cx="6479766" cy="5275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2" y="1392063"/>
            <a:ext cx="5953998" cy="1216922"/>
          </a:xfrm>
        </p:spPr>
        <p:txBody>
          <a:bodyPr anchor="b"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5970064" cy="3178897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2 Paantra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56947" y="5279663"/>
            <a:ext cx="5422232" cy="102488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453985" y="949491"/>
            <a:ext cx="4743403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l">
              <a:defRPr sz="9600" b="1">
                <a:solidFill>
                  <a:srgbClr val="DDB3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lt-LT" dirty="0"/>
              <a:t>2021</a:t>
            </a:r>
            <a:endParaRPr lang="en-US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389255" y="2959768"/>
            <a:ext cx="5396345" cy="2081228"/>
          </a:xfrm>
        </p:spPr>
        <p:txBody>
          <a:bodyPr anchor="b">
            <a:normAutofit/>
          </a:bodyPr>
          <a:lstStyle>
            <a:lvl1pPr algn="l">
              <a:defRPr sz="4000" cap="none" baseline="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11965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023937" y="2688863"/>
            <a:ext cx="5422232" cy="102488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603141"/>
            <a:ext cx="1667134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11965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69" y="1003148"/>
            <a:ext cx="6457983" cy="1499420"/>
          </a:xfrm>
        </p:spPr>
        <p:txBody>
          <a:bodyPr anchor="t">
            <a:normAutofit/>
          </a:bodyPr>
          <a:lstStyle>
            <a:lvl1pPr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092108" y="2664805"/>
            <a:ext cx="6479766" cy="5275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11965" y="1887954"/>
            <a:ext cx="3668582" cy="1765468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14000" b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092108" y="5319771"/>
            <a:ext cx="6479766" cy="10008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47234" y="3441030"/>
            <a:ext cx="6540682" cy="1664133"/>
          </a:xfrm>
        </p:spPr>
        <p:txBody>
          <a:bodyPr anchor="b">
            <a:normAutofit/>
          </a:bodyPr>
          <a:lstStyle>
            <a:lvl1pPr algn="l">
              <a:defRPr sz="4000" cap="none" baseline="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809184"/>
            <a:ext cx="3576408" cy="1966100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809184"/>
            <a:ext cx="3576408" cy="1966100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897978" y="6603141"/>
            <a:ext cx="2294021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03141"/>
            <a:ext cx="1667134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2592615"/>
            <a:ext cx="5332846" cy="3719954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592613"/>
            <a:ext cx="4918075" cy="371193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653" y="1764731"/>
            <a:ext cx="8646693" cy="2707005"/>
          </a:xfrm>
        </p:spPr>
        <p:txBody>
          <a:bodyPr anchor="ctr"/>
          <a:lstStyle>
            <a:lvl1pPr algn="ctr"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230" y="2802358"/>
            <a:ext cx="228600" cy="228600"/>
          </a:xfrm>
          <a:prstGeom prst="rect">
            <a:avLst/>
          </a:prstGeom>
        </p:spPr>
      </p:pic>
      <p:pic>
        <p:nvPicPr>
          <p:cNvPr id="11" name="Picture 10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06830" y="2794337"/>
            <a:ext cx="228600" cy="228600"/>
          </a:xfrm>
          <a:prstGeom prst="rect">
            <a:avLst/>
          </a:prstGeom>
        </p:spPr>
      </p:pic>
      <p:pic>
        <p:nvPicPr>
          <p:cNvPr id="12" name="Picture 11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6409" y="2810379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230" y="2802358"/>
            <a:ext cx="228600" cy="228600"/>
          </a:xfrm>
          <a:prstGeom prst="rect">
            <a:avLst/>
          </a:prstGeom>
        </p:spPr>
      </p:pic>
      <p:pic>
        <p:nvPicPr>
          <p:cNvPr id="11" name="Picture 10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06830" y="2794337"/>
            <a:ext cx="228600" cy="228600"/>
          </a:xfrm>
          <a:prstGeom prst="rect">
            <a:avLst/>
          </a:prstGeom>
        </p:spPr>
      </p:pic>
      <p:pic>
        <p:nvPicPr>
          <p:cNvPr id="12" name="Picture 11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6409" y="2810379"/>
            <a:ext cx="2286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Picture 12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230" y="2802358"/>
            <a:ext cx="228600" cy="228600"/>
          </a:xfrm>
          <a:prstGeom prst="rect">
            <a:avLst/>
          </a:prstGeom>
        </p:spPr>
      </p:pic>
      <p:pic>
        <p:nvPicPr>
          <p:cNvPr id="14" name="Picture 13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06830" y="2794337"/>
            <a:ext cx="228600" cy="228600"/>
          </a:xfrm>
          <a:prstGeom prst="rect">
            <a:avLst/>
          </a:prstGeom>
        </p:spPr>
      </p:pic>
      <p:pic>
        <p:nvPicPr>
          <p:cNvPr id="15" name="Picture 14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6409" y="2810379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2254789"/>
            <a:ext cx="3193472" cy="404975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2254789"/>
            <a:ext cx="3193472" cy="404975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2254789"/>
            <a:ext cx="3193472" cy="404975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pic>
        <p:nvPicPr>
          <p:cNvPr id="16" name="Picture 15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230" y="1871922"/>
            <a:ext cx="228600" cy="228600"/>
          </a:xfrm>
          <a:prstGeom prst="rect">
            <a:avLst/>
          </a:prstGeom>
        </p:spPr>
      </p:pic>
      <p:pic>
        <p:nvPicPr>
          <p:cNvPr id="17" name="Picture 16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06830" y="1863901"/>
            <a:ext cx="228600" cy="228600"/>
          </a:xfrm>
          <a:prstGeom prst="rect">
            <a:avLst/>
          </a:prstGeom>
        </p:spPr>
      </p:pic>
      <p:pic>
        <p:nvPicPr>
          <p:cNvPr id="18" name="Picture 17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6409" y="1879943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2254789"/>
            <a:ext cx="3193472" cy="817274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DDB36D"/>
                </a:solidFill>
              </a:defRPr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2254789"/>
            <a:ext cx="3193472" cy="817274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DDB36D"/>
                </a:solidFill>
              </a:defRPr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2254789"/>
            <a:ext cx="3193472" cy="817274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DDB36D"/>
                </a:solidFill>
              </a:defRPr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pic>
        <p:nvPicPr>
          <p:cNvPr id="16" name="Picture 15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230" y="1871922"/>
            <a:ext cx="228600" cy="228600"/>
          </a:xfrm>
          <a:prstGeom prst="rect">
            <a:avLst/>
          </a:prstGeom>
        </p:spPr>
      </p:pic>
      <p:pic>
        <p:nvPicPr>
          <p:cNvPr id="17" name="Picture 16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06830" y="1863901"/>
            <a:ext cx="228600" cy="228600"/>
          </a:xfrm>
          <a:prstGeom prst="rect">
            <a:avLst/>
          </a:prstGeom>
        </p:spPr>
      </p:pic>
      <p:pic>
        <p:nvPicPr>
          <p:cNvPr id="18" name="Picture 17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6409" y="1879943"/>
            <a:ext cx="228600" cy="228600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822159" y="3217313"/>
            <a:ext cx="3193472" cy="31273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483222" y="3217313"/>
            <a:ext cx="3193472" cy="31273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144285" y="3217313"/>
            <a:ext cx="3193472" cy="31273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pic>
        <p:nvPicPr>
          <p:cNvPr id="10" name="Picture 9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7672" y="1527013"/>
            <a:ext cx="228600" cy="228600"/>
          </a:xfrm>
          <a:prstGeom prst="rect">
            <a:avLst/>
          </a:prstGeom>
        </p:spPr>
      </p:pic>
      <p:pic>
        <p:nvPicPr>
          <p:cNvPr id="11" name="Picture 10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9651" y="3909266"/>
            <a:ext cx="228600" cy="228600"/>
          </a:xfrm>
          <a:prstGeom prst="rect">
            <a:avLst/>
          </a:prstGeom>
        </p:spPr>
      </p:pic>
      <p:pic>
        <p:nvPicPr>
          <p:cNvPr id="18" name="Picture 17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9083" y="1543055"/>
            <a:ext cx="228600" cy="228600"/>
          </a:xfrm>
          <a:prstGeom prst="rect">
            <a:avLst/>
          </a:prstGeom>
        </p:spPr>
      </p:pic>
      <p:pic>
        <p:nvPicPr>
          <p:cNvPr id="19" name="Picture 18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9083" y="3909266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96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1534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688" cy="4068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2908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5925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2207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72653" y="1764731"/>
            <a:ext cx="8646693" cy="2707005"/>
          </a:xfrm>
        </p:spPr>
        <p:txBody>
          <a:bodyPr anchor="ctr"/>
          <a:lstStyle>
            <a:lvl1pPr algn="ctr"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603141"/>
            <a:ext cx="1667134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72653" y="1764731"/>
            <a:ext cx="8646693" cy="2707005"/>
          </a:xfrm>
        </p:spPr>
        <p:txBody>
          <a:bodyPr anchor="ctr"/>
          <a:lstStyle>
            <a:lvl1pPr algn="ctr"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603141"/>
            <a:ext cx="1667134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897978" y="6603141"/>
            <a:ext cx="2294021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1388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23660" y="4523073"/>
            <a:ext cx="5394960" cy="1691640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89255" y="1973179"/>
            <a:ext cx="5396345" cy="2081228"/>
          </a:xfrm>
        </p:spPr>
        <p:txBody>
          <a:bodyPr anchor="b">
            <a:normAutofit/>
          </a:bodyPr>
          <a:lstStyle>
            <a:lvl1pPr algn="l"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89255" y="1973179"/>
            <a:ext cx="5396345" cy="2081228"/>
          </a:xfrm>
        </p:spPr>
        <p:txBody>
          <a:bodyPr anchor="b">
            <a:normAutofit/>
          </a:bodyPr>
          <a:lstStyle>
            <a:lvl1pPr algn="l"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rgbClr val="DDB36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389255" y="1973179"/>
            <a:ext cx="5396345" cy="2081228"/>
          </a:xfrm>
        </p:spPr>
        <p:txBody>
          <a:bodyPr anchor="b">
            <a:normAutofit/>
          </a:bodyPr>
          <a:lstStyle>
            <a:lvl1pPr algn="l"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rgbClr val="005238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5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rgbClr val="005238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rgbClr val="005238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5" cy="1900989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023937" y="2688863"/>
            <a:ext cx="5422232" cy="102488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00523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603141"/>
            <a:ext cx="1667134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 Paantra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2709745"/>
            <a:ext cx="5396345" cy="1782045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56947" y="5279663"/>
            <a:ext cx="5422232" cy="102488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DDB36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rgbClr val="005238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1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5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 Paantra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2709745"/>
            <a:ext cx="5396345" cy="1782045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5" cy="1900989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56947" y="5279663"/>
            <a:ext cx="5422232" cy="102488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DDB36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6211" y="0"/>
            <a:ext cx="2162375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1975366"/>
            <a:ext cx="5396345" cy="3186462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603141"/>
            <a:ext cx="1667134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453986" y="941470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l">
              <a:defRPr sz="9600" b="1">
                <a:solidFill>
                  <a:srgbClr val="DDB3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2709745"/>
            <a:ext cx="5396345" cy="1782045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56947" y="5279663"/>
            <a:ext cx="5422232" cy="102488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00523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72934" y="1889760"/>
            <a:ext cx="6482297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73570" y="3024493"/>
            <a:ext cx="6481546" cy="3345510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 sz="1400"/>
            </a:lvl1pPr>
          </a:lstStyle>
          <a:p>
            <a:pPr lvl="0"/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72934" y="1889760"/>
            <a:ext cx="6482297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75350" y="3001688"/>
            <a:ext cx="6479766" cy="343921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72934" y="1256097"/>
            <a:ext cx="6482297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75350" y="3001688"/>
            <a:ext cx="6479766" cy="343921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375350" y="2111352"/>
            <a:ext cx="6479766" cy="5275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AANTRA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72934" y="1889760"/>
            <a:ext cx="6482297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75350" y="3001688"/>
            <a:ext cx="6479766" cy="343921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6211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PAANTRA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75350" y="3001688"/>
            <a:ext cx="6479766" cy="343921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72934" y="1256097"/>
            <a:ext cx="6482297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375350" y="2111352"/>
            <a:ext cx="6479766" cy="5275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00523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2" y="1392063"/>
            <a:ext cx="5953998" cy="1216922"/>
          </a:xfrm>
        </p:spPr>
        <p:txBody>
          <a:bodyPr anchor="b"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5970064" cy="3178897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2 Paantra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56947" y="5279663"/>
            <a:ext cx="5422232" cy="102488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DDB36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453985" y="949491"/>
            <a:ext cx="4743403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l">
              <a:defRPr sz="9600" b="1">
                <a:solidFill>
                  <a:srgbClr val="DDB3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lt-LT" dirty="0"/>
              <a:t>2021</a:t>
            </a:r>
            <a:endParaRPr lang="en-US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389255" y="2959768"/>
            <a:ext cx="5396345" cy="2081228"/>
          </a:xfrm>
        </p:spPr>
        <p:txBody>
          <a:bodyPr anchor="b">
            <a:normAutofit/>
          </a:bodyPr>
          <a:lstStyle>
            <a:lvl1pPr algn="l">
              <a:defRPr sz="4000" cap="none" baseline="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11965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l">
              <a:defRPr sz="9600" b="1">
                <a:solidFill>
                  <a:srgbClr val="005238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11965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l">
              <a:defRPr sz="9600" b="1">
                <a:solidFill>
                  <a:srgbClr val="005238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69" y="1003148"/>
            <a:ext cx="6457983" cy="1499420"/>
          </a:xfrm>
        </p:spPr>
        <p:txBody>
          <a:bodyPr anchor="t">
            <a:normAutofit/>
          </a:bodyPr>
          <a:lstStyle>
            <a:lvl1pPr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092108" y="2664805"/>
            <a:ext cx="6479766" cy="5275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00523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11965" y="1887954"/>
            <a:ext cx="3668582" cy="1765468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14000" b="1">
                <a:solidFill>
                  <a:srgbClr val="005238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092108" y="5319771"/>
            <a:ext cx="6479766" cy="10008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00523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1" cy="14257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47234" y="3441030"/>
            <a:ext cx="6540682" cy="1664133"/>
          </a:xfrm>
        </p:spPr>
        <p:txBody>
          <a:bodyPr anchor="b">
            <a:normAutofit/>
          </a:bodyPr>
          <a:lstStyle>
            <a:lvl1pPr algn="l">
              <a:defRPr sz="4000" cap="none" baseline="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809184"/>
            <a:ext cx="3576408" cy="1966100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1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1975366"/>
            <a:ext cx="5396345" cy="3186462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603141"/>
            <a:ext cx="1667134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809184"/>
            <a:ext cx="3576408" cy="1966100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897978" y="6603141"/>
            <a:ext cx="2294021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03141"/>
            <a:ext cx="1667134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2592615"/>
            <a:ext cx="5332846" cy="3719954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592613"/>
            <a:ext cx="4918075" cy="371193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653" y="1764731"/>
            <a:ext cx="8646693" cy="2707005"/>
          </a:xfrm>
        </p:spPr>
        <p:txBody>
          <a:bodyPr anchor="ctr"/>
          <a:lstStyle>
            <a:lvl1pPr algn="ctr"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230" y="2802358"/>
            <a:ext cx="228600" cy="228600"/>
          </a:xfrm>
          <a:prstGeom prst="rect">
            <a:avLst/>
          </a:prstGeom>
        </p:spPr>
      </p:pic>
      <p:pic>
        <p:nvPicPr>
          <p:cNvPr id="11" name="Picture 10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06830" y="2794337"/>
            <a:ext cx="228600" cy="228600"/>
          </a:xfrm>
          <a:prstGeom prst="rect">
            <a:avLst/>
          </a:prstGeom>
        </p:spPr>
      </p:pic>
      <p:pic>
        <p:nvPicPr>
          <p:cNvPr id="12" name="Picture 11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6409" y="2810379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230" y="2802358"/>
            <a:ext cx="228600" cy="228600"/>
          </a:xfrm>
          <a:prstGeom prst="rect">
            <a:avLst/>
          </a:prstGeom>
        </p:spPr>
      </p:pic>
      <p:pic>
        <p:nvPicPr>
          <p:cNvPr id="11" name="Picture 10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06830" y="2794337"/>
            <a:ext cx="228600" cy="228600"/>
          </a:xfrm>
          <a:prstGeom prst="rect">
            <a:avLst/>
          </a:prstGeom>
        </p:spPr>
      </p:pic>
      <p:pic>
        <p:nvPicPr>
          <p:cNvPr id="12" name="Picture 11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6409" y="2810379"/>
            <a:ext cx="2286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Picture 12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230" y="2802358"/>
            <a:ext cx="228600" cy="228600"/>
          </a:xfrm>
          <a:prstGeom prst="rect">
            <a:avLst/>
          </a:prstGeom>
        </p:spPr>
      </p:pic>
      <p:pic>
        <p:nvPicPr>
          <p:cNvPr id="14" name="Picture 13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06830" y="2794337"/>
            <a:ext cx="228600" cy="228600"/>
          </a:xfrm>
          <a:prstGeom prst="rect">
            <a:avLst/>
          </a:prstGeom>
        </p:spPr>
      </p:pic>
      <p:pic>
        <p:nvPicPr>
          <p:cNvPr id="15" name="Picture 14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6409" y="2810379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2254789"/>
            <a:ext cx="3193472" cy="404975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2254789"/>
            <a:ext cx="3193472" cy="404975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2254789"/>
            <a:ext cx="3193472" cy="404975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pic>
        <p:nvPicPr>
          <p:cNvPr id="16" name="Picture 15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230" y="1871922"/>
            <a:ext cx="228600" cy="228600"/>
          </a:xfrm>
          <a:prstGeom prst="rect">
            <a:avLst/>
          </a:prstGeom>
        </p:spPr>
      </p:pic>
      <p:pic>
        <p:nvPicPr>
          <p:cNvPr id="17" name="Picture 16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06830" y="1863901"/>
            <a:ext cx="228600" cy="228600"/>
          </a:xfrm>
          <a:prstGeom prst="rect">
            <a:avLst/>
          </a:prstGeom>
        </p:spPr>
      </p:pic>
      <p:pic>
        <p:nvPicPr>
          <p:cNvPr id="18" name="Picture 17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6409" y="1879943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2254789"/>
            <a:ext cx="3193472" cy="817274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DDB36D"/>
                </a:solidFill>
              </a:defRPr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2254789"/>
            <a:ext cx="3193472" cy="817274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DDB36D"/>
                </a:solidFill>
              </a:defRPr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2254789"/>
            <a:ext cx="3193472" cy="817274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DDB36D"/>
                </a:solidFill>
              </a:defRPr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pic>
        <p:nvPicPr>
          <p:cNvPr id="16" name="Picture 15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230" y="1871922"/>
            <a:ext cx="228600" cy="228600"/>
          </a:xfrm>
          <a:prstGeom prst="rect">
            <a:avLst/>
          </a:prstGeom>
        </p:spPr>
      </p:pic>
      <p:pic>
        <p:nvPicPr>
          <p:cNvPr id="17" name="Picture 16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06830" y="1863901"/>
            <a:ext cx="228600" cy="228600"/>
          </a:xfrm>
          <a:prstGeom prst="rect">
            <a:avLst/>
          </a:prstGeom>
        </p:spPr>
      </p:pic>
      <p:pic>
        <p:nvPicPr>
          <p:cNvPr id="18" name="Picture 17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6409" y="1879943"/>
            <a:ext cx="228600" cy="228600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822159" y="3217313"/>
            <a:ext cx="3193472" cy="31273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483222" y="3217313"/>
            <a:ext cx="3193472" cy="31273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144285" y="3217313"/>
            <a:ext cx="3193472" cy="31273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pic>
        <p:nvPicPr>
          <p:cNvPr id="10" name="Picture 9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7672" y="1527013"/>
            <a:ext cx="228600" cy="228600"/>
          </a:xfrm>
          <a:prstGeom prst="rect">
            <a:avLst/>
          </a:prstGeom>
        </p:spPr>
      </p:pic>
      <p:pic>
        <p:nvPicPr>
          <p:cNvPr id="11" name="Picture 10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9651" y="3909266"/>
            <a:ext cx="228600" cy="228600"/>
          </a:xfrm>
          <a:prstGeom prst="rect">
            <a:avLst/>
          </a:prstGeom>
        </p:spPr>
      </p:pic>
      <p:pic>
        <p:nvPicPr>
          <p:cNvPr id="18" name="Picture 17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9083" y="1543055"/>
            <a:ext cx="228600" cy="228600"/>
          </a:xfrm>
          <a:prstGeom prst="rect">
            <a:avLst/>
          </a:prstGeom>
        </p:spPr>
      </p:pic>
      <p:pic>
        <p:nvPicPr>
          <p:cNvPr id="19" name="Picture 18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9083" y="3909266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9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453986" y="941470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2709745"/>
            <a:ext cx="5396345" cy="1782045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56947" y="5279663"/>
            <a:ext cx="5422232" cy="102488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15344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688" cy="4068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29086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5925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22076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72653" y="1764731"/>
            <a:ext cx="8646693" cy="2707005"/>
          </a:xfrm>
        </p:spPr>
        <p:txBody>
          <a:bodyPr anchor="ctr"/>
          <a:lstStyle>
            <a:lvl1pPr algn="ctr"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1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603141"/>
            <a:ext cx="1667134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72653" y="1764731"/>
            <a:ext cx="8646693" cy="2707005"/>
          </a:xfrm>
        </p:spPr>
        <p:txBody>
          <a:bodyPr anchor="ctr"/>
          <a:lstStyle>
            <a:lvl1pPr algn="ctr"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603141"/>
            <a:ext cx="1667134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897978" y="6603141"/>
            <a:ext cx="2294021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72934" y="1889760"/>
            <a:ext cx="6482297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73570" y="3024493"/>
            <a:ext cx="6481546" cy="3345510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 sz="1400"/>
            </a:lvl1pPr>
          </a:lstStyle>
          <a:p>
            <a:pPr lvl="0"/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5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1388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23660" y="4523073"/>
            <a:ext cx="5394960" cy="1691640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5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89255" y="1973179"/>
            <a:ext cx="5396345" cy="2081228"/>
          </a:xfrm>
        </p:spPr>
        <p:txBody>
          <a:bodyPr anchor="b">
            <a:normAutofit/>
          </a:bodyPr>
          <a:lstStyle>
            <a:lvl1pPr algn="l"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89255" y="1973179"/>
            <a:ext cx="5396345" cy="2081228"/>
          </a:xfrm>
        </p:spPr>
        <p:txBody>
          <a:bodyPr anchor="b">
            <a:normAutofit/>
          </a:bodyPr>
          <a:lstStyle>
            <a:lvl1pPr algn="l"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5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1" cy="1425742"/>
          </a:xfrm>
          <a:prstGeom prst="rect">
            <a:avLst/>
          </a:prstGeom>
        </p:spPr>
      </p:pic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rgbClr val="DDB36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389255" y="1973179"/>
            <a:ext cx="5396345" cy="2081228"/>
          </a:xfrm>
        </p:spPr>
        <p:txBody>
          <a:bodyPr anchor="b">
            <a:normAutofit/>
          </a:bodyPr>
          <a:lstStyle>
            <a:lvl1pPr algn="l"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516D30-DBF7-3DD2-2ABA-16C1B6931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D2991C90-2E1B-0075-2FBF-CDA91E6AA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A2484A3-4358-4992-BAAB-0B360B03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9AB7-F2C7-4782-AA40-E4174FFDB1D3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04DE5B5-AE1E-CFEE-8386-8BDE0E0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C2509F8-90B4-F4BF-B3F3-C030E2BF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B784-D6DB-40AC-81E9-39DF88D6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2991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119D29F-58EE-D925-F622-D3FAE418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838FABE-5682-2863-B3D3-BC0CE176C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FE51868-9616-32B9-2A7A-DCA4C8444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9AB7-F2C7-4782-AA40-E4174FFDB1D3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B3D0F40-9E2B-CD5F-D34A-6CDBDC6C1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E5030B8-A114-CAEB-283F-AAAA216D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B784-D6DB-40AC-81E9-39DF88D6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942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7D42D57-B712-CD1C-37EB-B294684E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23865186-C49C-51B8-6B7F-56D71B800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EFB928F-F16D-2B3D-4027-962E994BD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9AB7-F2C7-4782-AA40-E4174FFDB1D3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BEE6C32-65E8-142E-B369-8855BDA7B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88297E1-2F63-EB2D-3A98-79A798731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B784-D6DB-40AC-81E9-39DF88D6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0236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BA3E8AE-E616-8D6F-AE13-61E7809D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25D7455-6C50-8EF7-64DF-3342AB4E4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EDA3AC57-88A5-7220-C08E-CE9AA095B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BDFC0E7C-0945-ECB6-3EC0-F631237E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9AB7-F2C7-4782-AA40-E4174FFDB1D3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CB753396-C41D-4F6C-6750-6D6D196B5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2F406615-CE52-D3B6-0575-B89F2191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B784-D6DB-40AC-81E9-39DF88D6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9358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AD841F5-24C6-732A-0A55-CD9E3E4D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E67A9DA-E367-7805-483B-C79D41158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1C793FED-FE35-7E5D-0355-6FCE0EBD8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60F8E2E3-7F0D-373A-3BCD-70DAF3AFB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90B29FF3-BE59-81BA-B2C5-5A9F87A0D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2EA1194A-A518-1A8F-C334-1AE6AAED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9AB7-F2C7-4782-AA40-E4174FFDB1D3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1C755D1F-6DE6-AFC8-0BD5-BBEBAFD3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687E7B01-0396-CF78-B8FF-FE5D0E9D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B784-D6DB-40AC-81E9-39DF88D6B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95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47" Type="http://schemas.openxmlformats.org/officeDocument/2006/relationships/slideLayout" Target="../slideLayouts/slideLayout94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46" Type="http://schemas.openxmlformats.org/officeDocument/2006/relationships/slideLayout" Target="../slideLayouts/slideLayout93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45" Type="http://schemas.openxmlformats.org/officeDocument/2006/relationships/slideLayout" Target="../slideLayouts/slideLayout92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49" Type="http://schemas.openxmlformats.org/officeDocument/2006/relationships/image" Target="../media/image5.png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slideLayout" Target="../slideLayouts/slideLayout91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slideLayout" Target="../slideLayouts/slideLayout90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20" r:id="rId2"/>
    <p:sldLayoutId id="2147483809" r:id="rId3"/>
    <p:sldLayoutId id="2147483779" r:id="rId4"/>
    <p:sldLayoutId id="2147483819" r:id="rId5"/>
    <p:sldLayoutId id="2147483780" r:id="rId6"/>
    <p:sldLayoutId id="2147483781" r:id="rId7"/>
    <p:sldLayoutId id="2147483826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825" r:id="rId16"/>
    <p:sldLayoutId id="2147483789" r:id="rId17"/>
    <p:sldLayoutId id="2147483790" r:id="rId18"/>
    <p:sldLayoutId id="2147483791" r:id="rId19"/>
    <p:sldLayoutId id="2147483810" r:id="rId20"/>
    <p:sldLayoutId id="2147483824" r:id="rId21"/>
    <p:sldLayoutId id="2147483792" r:id="rId22"/>
    <p:sldLayoutId id="2147483811" r:id="rId23"/>
    <p:sldLayoutId id="2147483793" r:id="rId24"/>
    <p:sldLayoutId id="2147483794" r:id="rId25"/>
    <p:sldLayoutId id="2147483795" r:id="rId26"/>
    <p:sldLayoutId id="2147483822" r:id="rId27"/>
    <p:sldLayoutId id="2147483796" r:id="rId28"/>
    <p:sldLayoutId id="2147483823" r:id="rId29"/>
    <p:sldLayoutId id="2147483821" r:id="rId30"/>
    <p:sldLayoutId id="2147483797" r:id="rId31"/>
    <p:sldLayoutId id="2147483798" r:id="rId32"/>
    <p:sldLayoutId id="2147483799" r:id="rId33"/>
    <p:sldLayoutId id="2147483800" r:id="rId34"/>
    <p:sldLayoutId id="2147483801" r:id="rId35"/>
    <p:sldLayoutId id="2147483802" r:id="rId36"/>
    <p:sldLayoutId id="2147483808" r:id="rId37"/>
    <p:sldLayoutId id="2147483812" r:id="rId38"/>
    <p:sldLayoutId id="2147483813" r:id="rId39"/>
    <p:sldLayoutId id="2147483815" r:id="rId40"/>
    <p:sldLayoutId id="2147483814" r:id="rId41"/>
    <p:sldLayoutId id="2147483804" r:id="rId42"/>
    <p:sldLayoutId id="2147483817" r:id="rId43"/>
    <p:sldLayoutId id="2147483818" r:id="rId44"/>
    <p:sldLayoutId id="2147483805" r:id="rId45"/>
    <p:sldLayoutId id="2147483807" r:id="rId46"/>
    <p:sldLayoutId id="2147483827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kern="1200">
          <a:solidFill>
            <a:schemeClr val="bg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10417711" y="192954"/>
            <a:ext cx="1621781" cy="14257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  <p:sldLayoutId id="2147483851" r:id="rId22"/>
    <p:sldLayoutId id="2147483852" r:id="rId23"/>
    <p:sldLayoutId id="2147483853" r:id="rId24"/>
    <p:sldLayoutId id="2147483854" r:id="rId25"/>
    <p:sldLayoutId id="2147483855" r:id="rId26"/>
    <p:sldLayoutId id="2147483856" r:id="rId27"/>
    <p:sldLayoutId id="2147483857" r:id="rId28"/>
    <p:sldLayoutId id="2147483858" r:id="rId29"/>
    <p:sldLayoutId id="2147483859" r:id="rId30"/>
    <p:sldLayoutId id="2147483860" r:id="rId31"/>
    <p:sldLayoutId id="2147483861" r:id="rId32"/>
    <p:sldLayoutId id="2147483862" r:id="rId33"/>
    <p:sldLayoutId id="2147483863" r:id="rId34"/>
    <p:sldLayoutId id="2147483864" r:id="rId35"/>
    <p:sldLayoutId id="2147483865" r:id="rId36"/>
    <p:sldLayoutId id="2147483866" r:id="rId37"/>
    <p:sldLayoutId id="2147483867" r:id="rId38"/>
    <p:sldLayoutId id="2147483868" r:id="rId39"/>
    <p:sldLayoutId id="2147483869" r:id="rId40"/>
    <p:sldLayoutId id="2147483870" r:id="rId41"/>
    <p:sldLayoutId id="2147483871" r:id="rId42"/>
    <p:sldLayoutId id="2147483872" r:id="rId43"/>
    <p:sldLayoutId id="2147483873" r:id="rId44"/>
    <p:sldLayoutId id="2147483874" r:id="rId45"/>
    <p:sldLayoutId id="2147483875" r:id="rId46"/>
    <p:sldLayoutId id="2147483876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238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kern="1200">
          <a:solidFill>
            <a:srgbClr val="005238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6442951C-8180-82C9-63D3-469AF8B6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D2185C2-4966-FE38-FEA6-F7549A46B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B748110-153C-8E3B-F468-8261F1913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A9AB7-F2C7-4782-AA40-E4174FFDB1D3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A786AD4-B644-1D08-F2B4-30711EB57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5C23F67-5BDE-CDCF-1BD0-7BDAEA2ED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B784-D6DB-40AC-81E9-39DF88D6B09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ECA2665-B13C-B82D-0F35-46EC5262025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1FF980-0AE8-14B2-AA36-625FA48E9EF4}"/>
              </a:ext>
            </a:extLst>
          </p:cNvPr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9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19861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2838" y="1913206"/>
            <a:ext cx="5862036" cy="4612201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br>
              <a:rPr kumimoji="0" lang="lt-LT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lt-LT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Švietimas Raseinių rajono savivaldybėje</a:t>
            </a:r>
            <a:br>
              <a:rPr kumimoji="0" lang="lt-LT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lt-LT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2024-03-28</a:t>
            </a:r>
            <a:br>
              <a:rPr kumimoji="0" lang="lt-LT" sz="5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lt-LT" sz="5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5400" dirty="0">
              <a:solidFill>
                <a:schemeClr val="bg2">
                  <a:lumMod val="1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2" name="Picture Placeholder 11" descr="Fonas_3_vertikalus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0244" b="102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30E8FE5-7603-918E-1EF7-9ECC98B1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869" y="717452"/>
            <a:ext cx="10204555" cy="5570806"/>
          </a:xfrm>
        </p:spPr>
        <p:txBody>
          <a:bodyPr>
            <a:normAutofit/>
          </a:bodyPr>
          <a:lstStyle/>
          <a:p>
            <a:pPr indent="450215" fontAlgn="auto">
              <a:lnSpc>
                <a:spcPct val="115000"/>
              </a:lnSpc>
              <a:spcAft>
                <a:spcPts val="800"/>
              </a:spcAft>
            </a:pPr>
            <a:r>
              <a:rPr lang="lt-LT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m. Raseinių rajono savivaldybės abiturientų VBE ugdymo turinio dalykų rezultatų pagal  lygius suvestinė (kandidatų sk. ir surinktų balų %)</a:t>
            </a:r>
            <a:b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400" dirty="0"/>
          </a:p>
        </p:txBody>
      </p:sp>
      <p:graphicFrame>
        <p:nvGraphicFramePr>
          <p:cNvPr id="3" name="Lentelė 2">
            <a:extLst>
              <a:ext uri="{FF2B5EF4-FFF2-40B4-BE49-F238E27FC236}">
                <a16:creationId xmlns:a16="http://schemas.microsoft.com/office/drawing/2014/main" id="{88D3AAC1-9692-FB13-EC01-820FDFEF6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25572"/>
              </p:ext>
            </p:extLst>
          </p:nvPr>
        </p:nvGraphicFramePr>
        <p:xfrm>
          <a:off x="1105869" y="1406768"/>
          <a:ext cx="10204554" cy="4248440"/>
        </p:xfrm>
        <a:graphic>
          <a:graphicData uri="http://schemas.openxmlformats.org/drawingml/2006/table">
            <a:tbl>
              <a:tblPr firstRow="1" firstCol="1" bandRow="1"/>
              <a:tblGrid>
                <a:gridCol w="1638409">
                  <a:extLst>
                    <a:ext uri="{9D8B030D-6E8A-4147-A177-3AD203B41FA5}">
                      <a16:colId xmlns:a16="http://schemas.microsoft.com/office/drawing/2014/main" val="1110658773"/>
                    </a:ext>
                  </a:extLst>
                </a:gridCol>
                <a:gridCol w="1351210">
                  <a:extLst>
                    <a:ext uri="{9D8B030D-6E8A-4147-A177-3AD203B41FA5}">
                      <a16:colId xmlns:a16="http://schemas.microsoft.com/office/drawing/2014/main" val="669309822"/>
                    </a:ext>
                  </a:extLst>
                </a:gridCol>
                <a:gridCol w="1477325">
                  <a:extLst>
                    <a:ext uri="{9D8B030D-6E8A-4147-A177-3AD203B41FA5}">
                      <a16:colId xmlns:a16="http://schemas.microsoft.com/office/drawing/2014/main" val="3469893802"/>
                    </a:ext>
                  </a:extLst>
                </a:gridCol>
                <a:gridCol w="1246293">
                  <a:extLst>
                    <a:ext uri="{9D8B030D-6E8A-4147-A177-3AD203B41FA5}">
                      <a16:colId xmlns:a16="http://schemas.microsoft.com/office/drawing/2014/main" val="59057696"/>
                    </a:ext>
                  </a:extLst>
                </a:gridCol>
                <a:gridCol w="1143495">
                  <a:extLst>
                    <a:ext uri="{9D8B030D-6E8A-4147-A177-3AD203B41FA5}">
                      <a16:colId xmlns:a16="http://schemas.microsoft.com/office/drawing/2014/main" val="120736201"/>
                    </a:ext>
                  </a:extLst>
                </a:gridCol>
                <a:gridCol w="1111061">
                  <a:extLst>
                    <a:ext uri="{9D8B030D-6E8A-4147-A177-3AD203B41FA5}">
                      <a16:colId xmlns:a16="http://schemas.microsoft.com/office/drawing/2014/main" val="2455680496"/>
                    </a:ext>
                  </a:extLst>
                </a:gridCol>
                <a:gridCol w="1185467">
                  <a:extLst>
                    <a:ext uri="{9D8B030D-6E8A-4147-A177-3AD203B41FA5}">
                      <a16:colId xmlns:a16="http://schemas.microsoft.com/office/drawing/2014/main" val="1693915442"/>
                    </a:ext>
                  </a:extLst>
                </a:gridCol>
                <a:gridCol w="1051294">
                  <a:extLst>
                    <a:ext uri="{9D8B030D-6E8A-4147-A177-3AD203B41FA5}">
                      <a16:colId xmlns:a16="http://schemas.microsoft.com/office/drawing/2014/main" val="1232175819"/>
                    </a:ext>
                  </a:extLst>
                </a:gridCol>
              </a:tblGrid>
              <a:tr h="909098"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Dalykai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16-35 balai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36-85 balai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86-99 balai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100 balų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Neišlaikė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Savivaldybės vidurkis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Šalies vidurkis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494432"/>
                  </a:ext>
                </a:extLst>
              </a:tr>
              <a:tr h="545459"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Lietuvių kalba ir literatūra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48/28,07%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87/50,88%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28/16,37%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4/2,34</a:t>
                      </a: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4/2,34%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53,61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49,02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990744"/>
                  </a:ext>
                </a:extLst>
              </a:tr>
              <a:tr h="363639"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Anglų kalba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29/18,47</a:t>
                      </a: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97/61,78</a:t>
                      </a: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27/17,2</a:t>
                      </a: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4/2,55</a:t>
                      </a: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59,84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63,47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103659"/>
                  </a:ext>
                </a:extLst>
              </a:tr>
              <a:tr h="363639"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Matematika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76/55,07</a:t>
                      </a: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32/23,19</a:t>
                      </a: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6/4,35</a:t>
                      </a: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24/17,39</a:t>
                      </a: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31,42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37,35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494086"/>
                  </a:ext>
                </a:extLst>
              </a:tr>
              <a:tr h="363639"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IT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14/58,33%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5/20,83%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4/16,67</a:t>
                      </a: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1/4,17%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44,83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40,24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241488"/>
                  </a:ext>
                </a:extLst>
              </a:tr>
              <a:tr h="363639"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Fizika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9/64,29%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5/35,71%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39,57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47,47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074444"/>
                  </a:ext>
                </a:extLst>
              </a:tr>
              <a:tr h="248410"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Chemija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1/20%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4/80%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61,60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49,73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390111"/>
                  </a:ext>
                </a:extLst>
              </a:tr>
              <a:tr h="363639"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Biologija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28/43,75%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33/51,56%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3/4,69%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46,34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49,14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19867"/>
                  </a:ext>
                </a:extLst>
              </a:tr>
              <a:tr h="363639"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Istorija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57/53,27%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46/42,99%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2/5,41%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2/1,87%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38,70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41,54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095419"/>
                  </a:ext>
                </a:extLst>
              </a:tr>
              <a:tr h="363639"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Geografija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12/32,43%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21/56,76%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5/13,51</a:t>
                      </a: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2/5,41</a:t>
                      </a: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%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51,86</a:t>
                      </a:r>
                      <a:endParaRPr lang="en-GB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spcAft>
                          <a:spcPts val="800"/>
                        </a:spcAft>
                      </a:pPr>
                      <a:r>
                        <a:rPr lang="lt-LT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47,18</a:t>
                      </a:r>
                      <a:endParaRPr lang="en-GB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136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618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>
            <a:extLst>
              <a:ext uri="{FF2B5EF4-FFF2-40B4-BE49-F238E27FC236}">
                <a16:creationId xmlns:a16="http://schemas.microsoft.com/office/drawing/2014/main" id="{B82C9B52-3AA3-9E9B-B19A-AC947D621407}"/>
              </a:ext>
            </a:extLst>
          </p:cNvPr>
          <p:cNvSpPr txBox="1">
            <a:spLocks/>
          </p:cNvSpPr>
          <p:nvPr/>
        </p:nvSpPr>
        <p:spPr bwMode="auto">
          <a:xfrm>
            <a:off x="899160" y="243682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lt-LT" sz="4400" kern="1200">
                <a:solidFill>
                  <a:srgbClr val="000000"/>
                </a:solidFill>
                <a:latin typeface="Calibri Light"/>
              </a:defRPr>
            </a:lvl1pPr>
            <a:lvl2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anose="020F0302020204030204" pitchFamily="34" charset="0"/>
              </a:defRPr>
            </a:lvl2pPr>
            <a:lvl3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anose="020F0302020204030204" pitchFamily="34" charset="0"/>
              </a:defRPr>
            </a:lvl3pPr>
            <a:lvl4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anose="020F0302020204030204" pitchFamily="34" charset="0"/>
              </a:defRPr>
            </a:lvl4pPr>
            <a:lvl5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anose="020F0302020204030204" pitchFamily="34" charset="0"/>
              </a:defRPr>
            </a:lvl5pPr>
            <a:lvl6pPr marL="4572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anose="020F0302020204030204" pitchFamily="34" charset="0"/>
              </a:defRPr>
            </a:lvl6pPr>
            <a:lvl7pPr marL="9144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anose="020F0302020204030204" pitchFamily="34" charset="0"/>
              </a:defRPr>
            </a:lvl7pPr>
            <a:lvl8pPr marL="13716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anose="020F0302020204030204" pitchFamily="34" charset="0"/>
              </a:defRPr>
            </a:lvl8pPr>
            <a:lvl9pPr marL="18288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anose="020F0302020204030204" pitchFamily="34" charset="0"/>
              </a:defRPr>
            </a:lvl9pPr>
          </a:lstStyle>
          <a:p>
            <a:pPr algn="ctr" eaLnBrk="1"/>
            <a:r>
              <a:rPr lang="lt-LT" altLang="lt-LT" sz="2900">
                <a:latin typeface="Times New Roman" panose="02020603050405020304" pitchFamily="18" charset="0"/>
                <a:cs typeface="Times New Roman" panose="02020603050405020304" pitchFamily="18" charset="0"/>
              </a:rPr>
              <a:t>Lietuvių kalbos egzamino įvertinimo vidurkis palyginus su panašaus dydžio savivaldybėmis</a:t>
            </a:r>
            <a:endParaRPr lang="lt-LT" altLang="lt-LT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4">
            <a:extLst>
              <a:ext uri="{FF2B5EF4-FFF2-40B4-BE49-F238E27FC236}">
                <a16:creationId xmlns:a16="http://schemas.microsoft.com/office/drawing/2014/main" id="{1872E603-7027-518A-35BC-AB0CC4092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82240" y="1351809"/>
            <a:ext cx="6718623" cy="521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37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709D53F-82D8-3089-460A-A2912BB34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858" y="398237"/>
            <a:ext cx="10148284" cy="1135141"/>
          </a:xfrm>
        </p:spPr>
        <p:txBody>
          <a:bodyPr/>
          <a:lstStyle/>
          <a:p>
            <a:r>
              <a:rPr kumimoji="0" lang="lt-LT" altLang="lt-LT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Ankstesnių ir 2023 metų Raseinių rajono savivaldybės ir šalies  abiturientų matematikos VBE gautų balų vidurkiai</a:t>
            </a:r>
            <a:endParaRPr lang="en-GB" dirty="0"/>
          </a:p>
        </p:txBody>
      </p:sp>
      <p:graphicFrame>
        <p:nvGraphicFramePr>
          <p:cNvPr id="3" name="Turinio vietos rezervavimo ženklas 5">
            <a:extLst>
              <a:ext uri="{FF2B5EF4-FFF2-40B4-BE49-F238E27FC236}">
                <a16:creationId xmlns:a16="http://schemas.microsoft.com/office/drawing/2014/main" id="{956D9163-2A1D-CC0D-23A3-62715A1F1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349671"/>
              </p:ext>
            </p:extLst>
          </p:nvPr>
        </p:nvGraphicFramePr>
        <p:xfrm>
          <a:off x="862148" y="1642023"/>
          <a:ext cx="10026245" cy="1495072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23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7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7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7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/>
                      <a:endParaRPr lang="lt-LT" sz="1800" dirty="0">
                        <a:latin typeface="Times New Roman" pitchFamily="18"/>
                        <a:cs typeface="Times New Roman" pitchFamily="18"/>
                      </a:endParaRPr>
                    </a:p>
                  </a:txBody>
                  <a:tcPr marL="91442" marR="91442" marT="45743" marB="457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/>
                      <a:r>
                        <a:rPr lang="lt-LT" sz="1800" dirty="0">
                          <a:latin typeface="Times New Roman" pitchFamily="18"/>
                          <a:cs typeface="Times New Roman" pitchFamily="18"/>
                        </a:rPr>
                        <a:t>2020 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chemeClr val="tx1"/>
                          </a:solidFill>
                          <a:latin typeface="Times New Roman" pitchFamily="18"/>
                          <a:cs typeface="Times New Roman" pitchFamily="18"/>
                        </a:rPr>
                        <a:t>Savivaldybės/Šalies</a:t>
                      </a:r>
                    </a:p>
                  </a:txBody>
                  <a:tcPr marT="45742" marB="4574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/>
                      <a:r>
                        <a:rPr lang="lt-LT" sz="1800" dirty="0">
                          <a:latin typeface="Times New Roman" pitchFamily="18"/>
                          <a:cs typeface="Times New Roman" pitchFamily="18"/>
                        </a:rPr>
                        <a:t>2021 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chemeClr val="tx1"/>
                          </a:solidFill>
                          <a:latin typeface="Times New Roman" pitchFamily="18"/>
                          <a:cs typeface="Times New Roman" pitchFamily="18"/>
                        </a:rPr>
                        <a:t>Savivaldybės/Šalies</a:t>
                      </a:r>
                    </a:p>
                  </a:txBody>
                  <a:tcPr marT="45742" marB="457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/>
                      <a:r>
                        <a:rPr lang="lt-LT" sz="1800" dirty="0">
                          <a:latin typeface="Times New Roman" pitchFamily="18"/>
                          <a:cs typeface="Times New Roman" pitchFamily="18"/>
                        </a:rPr>
                        <a:t>2022 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chemeClr val="tx1"/>
                          </a:solidFill>
                          <a:latin typeface="Times New Roman" pitchFamily="18"/>
                          <a:cs typeface="Times New Roman" pitchFamily="18"/>
                        </a:rPr>
                        <a:t>Savivaldybės/Šalies</a:t>
                      </a:r>
                    </a:p>
                  </a:txBody>
                  <a:tcPr marT="45742" marB="457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/>
                      <a:r>
                        <a:rPr lang="lt-LT" sz="1800" dirty="0">
                          <a:latin typeface="Times New Roman" pitchFamily="18"/>
                          <a:cs typeface="Times New Roman" pitchFamily="18"/>
                        </a:rPr>
                        <a:t>2023 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chemeClr val="tx1"/>
                          </a:solidFill>
                          <a:latin typeface="Times New Roman" pitchFamily="18"/>
                          <a:cs typeface="Times New Roman" pitchFamily="18"/>
                        </a:rPr>
                        <a:t>Savivaldybės/Šalies</a:t>
                      </a:r>
                    </a:p>
                  </a:txBody>
                  <a:tcPr marT="45742" marB="457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/>
                      <a:r>
                        <a:rPr lang="lt-LT" sz="1600" dirty="0">
                          <a:latin typeface="Times New Roman" pitchFamily="18"/>
                          <a:cs typeface="Times New Roman" pitchFamily="18"/>
                        </a:rPr>
                        <a:t>Matematika</a:t>
                      </a:r>
                    </a:p>
                  </a:txBody>
                  <a:tcPr marL="91442" marR="91442" marT="45743" marB="457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/>
                      <a:r>
                        <a:rPr lang="lt-LT" sz="1800" dirty="0">
                          <a:latin typeface="Times New Roman" pitchFamily="18"/>
                          <a:cs typeface="Times New Roman" pitchFamily="18"/>
                        </a:rPr>
                        <a:t>22,2 / 26,6</a:t>
                      </a:r>
                    </a:p>
                  </a:txBody>
                  <a:tcPr marL="91442" marR="91442" marT="45743" marB="4574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/>
                      <a:r>
                        <a:rPr lang="lt-LT" sz="1800" dirty="0">
                          <a:latin typeface="Times New Roman" pitchFamily="18"/>
                          <a:cs typeface="Times New Roman" pitchFamily="18"/>
                        </a:rPr>
                        <a:t>32,86 / 35,24</a:t>
                      </a:r>
                    </a:p>
                  </a:txBody>
                  <a:tcPr marL="91442" marR="91442" marT="45743" marB="457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/>
                      <a:r>
                        <a:rPr lang="lt-LT" sz="1800" dirty="0">
                          <a:latin typeface="Times New Roman" pitchFamily="18"/>
                          <a:cs typeface="Times New Roman" pitchFamily="18"/>
                        </a:rPr>
                        <a:t>18,07 / 24,29</a:t>
                      </a:r>
                    </a:p>
                  </a:txBody>
                  <a:tcPr marL="91442" marR="91442" marT="45743" marB="457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/>
                      <a:r>
                        <a:rPr lang="lt-LT" sz="1800" dirty="0">
                          <a:latin typeface="Times New Roman" pitchFamily="18"/>
                          <a:cs typeface="Times New Roman" pitchFamily="18"/>
                        </a:rPr>
                        <a:t>31,42 / 37,35</a:t>
                      </a:r>
                    </a:p>
                  </a:txBody>
                  <a:tcPr marL="91442" marR="91442" marT="45743" marB="4574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6">
            <a:extLst>
              <a:ext uri="{FF2B5EF4-FFF2-40B4-BE49-F238E27FC236}">
                <a16:creationId xmlns:a16="http://schemas.microsoft.com/office/drawing/2014/main" id="{2ECB482F-BF9C-1CE2-DFDF-6B190CB5F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397" y="4062471"/>
            <a:ext cx="7986573" cy="2308324"/>
          </a:xfrm>
          <a:prstGeom prst="rect">
            <a:avLst/>
          </a:prstGeom>
          <a:noFill/>
          <a:ln w="9528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 altLang="lt-L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metų visos Lietuvos vidurkis – 37,35 balai.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 altLang="lt-L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Raseinių rajono matematikos VBE gautų balų vidurkis žemesnis už  Lietuvos vidurkį. Šiais metais matematikos VBE laikė mažiausias abiturientų skaičius ketverių metų laikotarpyje (2020 m. – 160, 2021 m. – 156, 2022 m. – 166, 2023 m. - 138).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lt-LT" altLang="lt-L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m. neišlaikymo procentas panašus į 2021 m. (2020 m. – 39,8 proc., 2021 m. – 14,74 proc., 2022 m. – 40,96 proc., 2023 m. – 17,39 proc.). 2020 m., 2022 m., ir 2023 m. neišlaikymo procentas viršija šalies neišlaikymo proc.</a:t>
            </a:r>
          </a:p>
        </p:txBody>
      </p:sp>
    </p:spTree>
    <p:extLst>
      <p:ext uri="{BB962C8B-B14F-4D97-AF65-F5344CB8AC3E}">
        <p14:creationId xmlns:p14="http://schemas.microsoft.com/office/powerpoint/2010/main" val="2967869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>
            <a:extLst>
              <a:ext uri="{FF2B5EF4-FFF2-40B4-BE49-F238E27FC236}">
                <a16:creationId xmlns:a16="http://schemas.microsoft.com/office/drawing/2014/main" id="{6F032406-7EE8-D6E1-AA2F-A3344FA231D7}"/>
              </a:ext>
            </a:extLst>
          </p:cNvPr>
          <p:cNvSpPr txBox="1">
            <a:spLocks/>
          </p:cNvSpPr>
          <p:nvPr/>
        </p:nvSpPr>
        <p:spPr bwMode="auto">
          <a:xfrm>
            <a:off x="709613" y="243682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lt-LT" sz="4400" kern="1200">
                <a:solidFill>
                  <a:srgbClr val="000000"/>
                </a:solidFill>
                <a:latin typeface="Calibri Light"/>
              </a:defRPr>
            </a:lvl1pPr>
            <a:lvl2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anose="020F0302020204030204" pitchFamily="34" charset="0"/>
              </a:defRPr>
            </a:lvl2pPr>
            <a:lvl3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anose="020F0302020204030204" pitchFamily="34" charset="0"/>
              </a:defRPr>
            </a:lvl3pPr>
            <a:lvl4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anose="020F0302020204030204" pitchFamily="34" charset="0"/>
              </a:defRPr>
            </a:lvl4pPr>
            <a:lvl5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anose="020F0302020204030204" pitchFamily="34" charset="0"/>
              </a:defRPr>
            </a:lvl5pPr>
            <a:lvl6pPr marL="4572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anose="020F0302020204030204" pitchFamily="34" charset="0"/>
              </a:defRPr>
            </a:lvl6pPr>
            <a:lvl7pPr marL="9144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anose="020F0302020204030204" pitchFamily="34" charset="0"/>
              </a:defRPr>
            </a:lvl7pPr>
            <a:lvl8pPr marL="13716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anose="020F0302020204030204" pitchFamily="34" charset="0"/>
              </a:defRPr>
            </a:lvl8pPr>
            <a:lvl9pPr marL="18288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anose="020F0302020204030204" pitchFamily="34" charset="0"/>
              </a:defRPr>
            </a:lvl9pPr>
          </a:lstStyle>
          <a:p>
            <a:pPr algn="ctr" eaLnBrk="1"/>
            <a:r>
              <a:rPr lang="lt-LT" altLang="lt-LT" sz="2900">
                <a:latin typeface="Times New Roman" panose="02020603050405020304" pitchFamily="18" charset="0"/>
                <a:cs typeface="Times New Roman" panose="02020603050405020304" pitchFamily="18" charset="0"/>
              </a:rPr>
              <a:t>Matematikos egzamino įvertinimo vidurkis palyginus su panašaus dydžio savivaldybėmis</a:t>
            </a:r>
            <a:endParaRPr lang="lt-LT" altLang="lt-LT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5B9E9B26-2587-76C1-851A-916D8CF74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90651" y="1249030"/>
            <a:ext cx="6874086" cy="524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058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816024" y="342839"/>
            <a:ext cx="10558112" cy="57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lnSpc>
                <a:spcPct val="115995"/>
              </a:lnSpc>
              <a:buClr>
                <a:srgbClr val="000000"/>
              </a:buClr>
            </a:pPr>
            <a:r>
              <a:rPr lang="en" sz="3200" b="1" kern="0" err="1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Raseinių</a:t>
            </a:r>
            <a:r>
              <a:rPr lang="en" sz="3200" b="1" kern="0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 </a:t>
            </a:r>
            <a:r>
              <a:rPr lang="en" sz="3200" b="1" kern="0" err="1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rajono</a:t>
            </a:r>
            <a:r>
              <a:rPr lang="en" sz="3200" b="1" kern="0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 </a:t>
            </a:r>
            <a:r>
              <a:rPr lang="en" sz="3200" b="1" kern="0" err="1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savivaldybės</a:t>
            </a:r>
            <a:r>
              <a:rPr lang="en" sz="3200" b="1" kern="0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 TŪM </a:t>
            </a:r>
            <a:r>
              <a:rPr lang="en" sz="3200" b="1" i="1" kern="0" err="1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privalomi</a:t>
            </a:r>
            <a:r>
              <a:rPr lang="en" sz="3200" b="1" kern="0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 </a:t>
            </a:r>
            <a:r>
              <a:rPr lang="en" sz="3200" b="1" kern="0" err="1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rodikliai</a:t>
            </a:r>
            <a:endParaRPr lang="en" sz="3200" b="1" kern="0">
              <a:solidFill>
                <a:srgbClr val="29577E"/>
              </a:solidFill>
              <a:latin typeface="Times New Roman"/>
              <a:ea typeface="Atkinson Hyperlegible"/>
              <a:cs typeface="Atkinson Hyperlegible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19CA4-8DC6-C5C6-2E54-45233C782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890" y="192315"/>
            <a:ext cx="849364" cy="8853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30B9FF-9325-4A03-B7C8-7D78DA012370}"/>
              </a:ext>
            </a:extLst>
          </p:cNvPr>
          <p:cNvSpPr txBox="1"/>
          <p:nvPr/>
        </p:nvSpPr>
        <p:spPr>
          <a:xfrm>
            <a:off x="1407227" y="2124694"/>
            <a:ext cx="10555183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>
              <a:buClr>
                <a:srgbClr val="000000"/>
              </a:buClr>
            </a:pPr>
            <a:endParaRPr lang="lt-LT" sz="2400">
              <a:solidFill>
                <a:srgbClr val="000000"/>
              </a:solidFill>
              <a:latin typeface="Times New Roman"/>
              <a:cs typeface="Times New Roman"/>
              <a:sym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247D739-931C-4BD3-DCFF-83D1AA0B1494}"/>
              </a:ext>
            </a:extLst>
          </p:cNvPr>
          <p:cNvGraphicFramePr>
            <a:graphicFrameLocks noGrp="1"/>
          </p:cNvGraphicFramePr>
          <p:nvPr/>
        </p:nvGraphicFramePr>
        <p:xfrm>
          <a:off x="811480" y="1078675"/>
          <a:ext cx="9808455" cy="5486400"/>
        </p:xfrm>
        <a:graphic>
          <a:graphicData uri="http://schemas.openxmlformats.org/drawingml/2006/table">
            <a:tbl>
              <a:tblPr bandRow="1"/>
              <a:tblGrid>
                <a:gridCol w="2474025">
                  <a:extLst>
                    <a:ext uri="{9D8B030D-6E8A-4147-A177-3AD203B41FA5}">
                      <a16:colId xmlns:a16="http://schemas.microsoft.com/office/drawing/2014/main" val="1543875570"/>
                    </a:ext>
                  </a:extLst>
                </a:gridCol>
                <a:gridCol w="2474993">
                  <a:extLst>
                    <a:ext uri="{9D8B030D-6E8A-4147-A177-3AD203B41FA5}">
                      <a16:colId xmlns:a16="http://schemas.microsoft.com/office/drawing/2014/main" val="2445363771"/>
                    </a:ext>
                  </a:extLst>
                </a:gridCol>
                <a:gridCol w="2384444">
                  <a:extLst>
                    <a:ext uri="{9D8B030D-6E8A-4147-A177-3AD203B41FA5}">
                      <a16:colId xmlns:a16="http://schemas.microsoft.com/office/drawing/2014/main" val="4064664776"/>
                    </a:ext>
                  </a:extLst>
                </a:gridCol>
                <a:gridCol w="2474993">
                  <a:extLst>
                    <a:ext uri="{9D8B030D-6E8A-4147-A177-3AD203B41FA5}">
                      <a16:colId xmlns:a16="http://schemas.microsoft.com/office/drawing/2014/main" val="2874950116"/>
                    </a:ext>
                  </a:extLst>
                </a:gridCol>
              </a:tblGrid>
              <a:tr h="1056640">
                <a:tc>
                  <a:txBody>
                    <a:bodyPr/>
                    <a:lstStyle/>
                    <a:p>
                      <a:pPr fontAlgn="t"/>
                      <a:endParaRPr lang="en-US" sz="800"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ctr" rtl="0" fontAlgn="base"/>
                      <a:r>
                        <a:rPr lang="en-US" sz="1300" b="1" i="0" err="1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Rodiklis</a:t>
                      </a:r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 </a:t>
                      </a:r>
                      <a:endParaRPr lang="en-US" sz="1300" b="0" i="0">
                        <a:effectLst/>
                        <a:highlight>
                          <a:srgbClr val="E2EFD9"/>
                        </a:highlight>
                        <a:latin typeface="Times New Roman"/>
                      </a:endParaRPr>
                    </a:p>
                  </a:txBody>
                  <a:tcPr marL="88900" marR="88900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lt-LT" sz="800"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ctr" rtl="0" fontAlgn="base"/>
                      <a:r>
                        <a:rPr lang="lt-LT" sz="1300" b="1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Pradinė reikšmė</a:t>
                      </a:r>
                      <a:r>
                        <a:rPr lang="lt-LT" sz="1300" b="0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 </a:t>
                      </a:r>
                      <a:endParaRPr lang="lt-LT" sz="1300" b="0" i="0">
                        <a:effectLst/>
                        <a:highlight>
                          <a:srgbClr val="E2EFD9"/>
                        </a:highlight>
                        <a:latin typeface="Times New Roman"/>
                      </a:endParaRPr>
                    </a:p>
                  </a:txBody>
                  <a:tcPr marL="88900" marR="88900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lt-LT" sz="800"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ctr" rtl="0" fontAlgn="base"/>
                      <a:r>
                        <a:rPr lang="lt-LT" sz="1300" b="1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Siekiama reikšmė įgyvendinus pažangos planą</a:t>
                      </a:r>
                      <a:r>
                        <a:rPr lang="lt-LT" sz="1300" b="0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 </a:t>
                      </a:r>
                      <a:endParaRPr lang="lt-LT" sz="1300" b="0" i="0">
                        <a:effectLst/>
                        <a:highlight>
                          <a:srgbClr val="E2EFD9"/>
                        </a:highlight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lt-LT" sz="1300" b="1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(2024-2025 </a:t>
                      </a:r>
                      <a:r>
                        <a:rPr lang="lt-LT" sz="1300" b="1" i="0" err="1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m.m</a:t>
                      </a:r>
                      <a:r>
                        <a:rPr lang="lt-LT" sz="1300" b="1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.)</a:t>
                      </a:r>
                      <a:r>
                        <a:rPr lang="lt-LT" sz="1300" b="0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 </a:t>
                      </a:r>
                      <a:endParaRPr lang="lt-LT" sz="1300" b="0" i="0">
                        <a:effectLst/>
                        <a:highlight>
                          <a:srgbClr val="E2EFD9"/>
                        </a:highlight>
                        <a:latin typeface="Times New Roman"/>
                      </a:endParaRPr>
                    </a:p>
                  </a:txBody>
                  <a:tcPr marL="88900" marR="88900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lt-LT" sz="800"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ctr" rtl="0" fontAlgn="base"/>
                      <a:r>
                        <a:rPr lang="lt-LT" sz="1300" b="1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Siekiama reikšmė įgyvendinus pažangos planą</a:t>
                      </a:r>
                      <a:r>
                        <a:rPr lang="lt-LT" sz="1300" b="0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 </a:t>
                      </a:r>
                      <a:endParaRPr lang="lt-LT" sz="1300" b="0" i="0">
                        <a:effectLst/>
                        <a:highlight>
                          <a:srgbClr val="E2EFD9"/>
                        </a:highlight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lt-LT" sz="1300" b="1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(2029-2030 </a:t>
                      </a:r>
                      <a:r>
                        <a:rPr lang="lt-LT" sz="1300" b="1" i="0" err="1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m.m</a:t>
                      </a:r>
                      <a:r>
                        <a:rPr lang="lt-LT" sz="1300" b="1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.)</a:t>
                      </a:r>
                      <a:r>
                        <a:rPr lang="lt-LT" sz="1300" b="0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 </a:t>
                      </a:r>
                      <a:endParaRPr lang="lt-LT" sz="1300" b="0" i="0">
                        <a:effectLst/>
                        <a:highlight>
                          <a:srgbClr val="E2EFD9"/>
                        </a:highlight>
                        <a:latin typeface="Times New Roman"/>
                      </a:endParaRPr>
                    </a:p>
                    <a:p>
                      <a:pPr algn="ctr" rtl="0" fontAlgn="base"/>
                      <a:endParaRPr lang="lt-LT" sz="1300" b="0" i="0">
                        <a:effectLst/>
                        <a:highlight>
                          <a:srgbClr val="E2EFD9"/>
                        </a:highlight>
                        <a:latin typeface="Times New Roman"/>
                      </a:endParaRPr>
                    </a:p>
                  </a:txBody>
                  <a:tcPr marL="88900" marR="88900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646267"/>
                  </a:ext>
                </a:extLst>
              </a:tr>
              <a:tr h="1259840">
                <a:tc>
                  <a:txBody>
                    <a:bodyPr/>
                    <a:lstStyle/>
                    <a:p>
                      <a:pPr fontAlgn="t"/>
                      <a:endParaRPr lang="lt-LT" sz="800">
                        <a:effectLst/>
                      </a:endParaRPr>
                    </a:p>
                    <a:p>
                      <a:pPr algn="l" rtl="0" fontAlgn="base"/>
                      <a:r>
                        <a:rPr lang="lt-LT" sz="13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1.Pagrindinio ugdymo pasiekimų patikrinimo metu bent pagrindinį lietuvių kalbos mokymosi pasiekimų lygį pasiekusių mokinių dalis (proc.) </a:t>
                      </a:r>
                      <a:endParaRPr lang="lt-LT" sz="1300" b="0" i="0">
                        <a:effectLst/>
                        <a:latin typeface="Times New Roman"/>
                      </a:endParaRPr>
                    </a:p>
                  </a:txBody>
                  <a:tcPr marL="88900" marR="88900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lt-LT" sz="800">
                        <a:effectLst/>
                      </a:endParaRPr>
                    </a:p>
                    <a:p>
                      <a:pPr algn="ctr" rtl="0" fontAlgn="base"/>
                      <a:endParaRPr lang="lt-LT" sz="800" b="0" i="0"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lt-LT" sz="1300" b="0" i="0">
                          <a:effectLst/>
                          <a:latin typeface="Times New Roman"/>
                        </a:rPr>
                        <a:t>70,59 proc. (6-10 balų) </a:t>
                      </a:r>
                    </a:p>
                    <a:p>
                      <a:pPr algn="ctr" rtl="0" fontAlgn="base"/>
                      <a:endParaRPr lang="lt-LT" sz="1300" b="0" i="0"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endParaRPr lang="lt-LT" sz="800" b="0" i="0">
                        <a:effectLst/>
                        <a:latin typeface="Times New Roman"/>
                      </a:endParaRP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lt-LT" sz="1300">
                        <a:effectLst/>
                      </a:endParaRPr>
                    </a:p>
                    <a:p>
                      <a:pPr algn="ctr" rtl="0" fontAlgn="base"/>
                      <a:r>
                        <a:rPr lang="lt-LT" sz="13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(6-10 balų) </a:t>
                      </a:r>
                      <a:endParaRPr lang="lt-LT" sz="1300" b="0" i="0"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lt-LT" sz="13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46,62 (7-10 balų) </a:t>
                      </a:r>
                      <a:endParaRPr lang="lt-LT" sz="1300" b="0" i="0"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endParaRPr lang="lt-LT" sz="1300" b="0" i="0">
                        <a:effectLst/>
                        <a:latin typeface="Times New Roman"/>
                      </a:endParaRP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lt-LT" sz="1300">
                        <a:effectLst/>
                      </a:endParaRPr>
                    </a:p>
                    <a:p>
                      <a:pPr algn="ctr" rtl="0" fontAlgn="base"/>
                      <a:r>
                        <a:rPr lang="lt-LT" sz="13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(6-10 balų) </a:t>
                      </a:r>
                      <a:endParaRPr lang="lt-LT" sz="1300" b="0" i="0"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lt-LT" sz="13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47,62 (7-10 balų) </a:t>
                      </a:r>
                      <a:endParaRPr lang="lt-LT" sz="1300" b="0" i="0"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endParaRPr lang="lt-LT" sz="800" b="0" i="0"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endParaRPr lang="lt-LT" sz="800" b="0" i="0">
                        <a:effectLst/>
                        <a:latin typeface="Times New Roman"/>
                      </a:endParaRP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922792"/>
                  </a:ext>
                </a:extLst>
              </a:tr>
              <a:tr h="1259840">
                <a:tc>
                  <a:txBody>
                    <a:bodyPr/>
                    <a:lstStyle/>
                    <a:p>
                      <a:pPr fontAlgn="t"/>
                      <a:endParaRPr lang="lt-LT" sz="800">
                        <a:effectLst/>
                      </a:endParaRPr>
                    </a:p>
                    <a:p>
                      <a:pPr algn="l" rtl="0" fontAlgn="base"/>
                      <a:r>
                        <a:rPr lang="lt-LT" sz="13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2.Pagrindinio ugdymo pasiekimų patikrinimo metu bent pagrindinį matematikos mokymosi pasiekimų lygį pasiekusių mokinių dalis (proc.) </a:t>
                      </a:r>
                      <a:endParaRPr lang="lt-LT" sz="1300" b="0" i="0">
                        <a:effectLst/>
                        <a:latin typeface="Times New Roman"/>
                      </a:endParaRPr>
                    </a:p>
                  </a:txBody>
                  <a:tcPr marL="88900" marR="88900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lt-LT" sz="800">
                        <a:effectLst/>
                      </a:endParaRPr>
                    </a:p>
                    <a:p>
                      <a:pPr algn="ctr" rtl="0" fontAlgn="base"/>
                      <a:r>
                        <a:rPr lang="lt-LT" sz="1300" b="0" i="0">
                          <a:effectLst/>
                          <a:latin typeface="Times New Roman"/>
                        </a:rPr>
                        <a:t>16,47 proc.(6-10 balų) </a:t>
                      </a: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lt-LT" sz="800">
                        <a:effectLst/>
                      </a:endParaRPr>
                    </a:p>
                    <a:p>
                      <a:pPr algn="ctr" rtl="0" fontAlgn="base"/>
                      <a:r>
                        <a:rPr lang="lt-LT" sz="1300" b="0" i="0">
                          <a:effectLst/>
                          <a:latin typeface="Times New Roman"/>
                        </a:rPr>
                        <a:t>28,47</a:t>
                      </a:r>
                      <a:r>
                        <a:rPr lang="lt-LT" sz="1300" b="0" i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lt-LT" sz="13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(6-10 balų) </a:t>
                      </a:r>
                      <a:endParaRPr lang="lt-LT" sz="1300" b="0" i="0"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r>
                        <a:rPr lang="lt-LT" sz="13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20,62 (7-10 balų) </a:t>
                      </a:r>
                      <a:endParaRPr lang="lt-LT" sz="1300" b="0" i="0">
                        <a:effectLst/>
                        <a:latin typeface="Times New Roman"/>
                      </a:endParaRP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lt-LT" sz="800">
                        <a:effectLst/>
                      </a:endParaRPr>
                    </a:p>
                    <a:p>
                      <a:pPr algn="ctr" rtl="0" fontAlgn="base"/>
                      <a:r>
                        <a:rPr lang="lt-LT" sz="1300" b="0" i="0">
                          <a:effectLst/>
                          <a:latin typeface="Times New Roman"/>
                        </a:rPr>
                        <a:t>30,50 (6-10 balų) </a:t>
                      </a:r>
                    </a:p>
                    <a:p>
                      <a:pPr algn="ctr" rtl="0" fontAlgn="base"/>
                      <a:r>
                        <a:rPr lang="lt-LT" sz="1300" b="0" i="0">
                          <a:effectLst/>
                          <a:latin typeface="Times New Roman"/>
                        </a:rPr>
                        <a:t>22,5 (7-10 balų) </a:t>
                      </a:r>
                    </a:p>
                    <a:p>
                      <a:pPr algn="ctr" rtl="0" fontAlgn="base"/>
                      <a:endParaRPr lang="lt-LT" sz="1300" b="0" i="0">
                        <a:effectLst/>
                        <a:latin typeface="Times New Roman"/>
                      </a:endParaRP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726886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fontAlgn="t"/>
                      <a:endParaRPr lang="lt-LT" sz="800">
                        <a:effectLst/>
                      </a:endParaRPr>
                    </a:p>
                    <a:p>
                      <a:pPr algn="l" rtl="0" fontAlgn="base"/>
                      <a:r>
                        <a:rPr lang="lt-LT" sz="13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3.Bendrojo ugdymo mokyklų 1–8 klasių komplektų, kurie yra jungtiniai, dalis (proc.) </a:t>
                      </a:r>
                      <a:endParaRPr lang="lt-LT" sz="1300" b="0" i="0">
                        <a:effectLst/>
                        <a:latin typeface="Times New Roman"/>
                      </a:endParaRPr>
                    </a:p>
                  </a:txBody>
                  <a:tcPr marL="88900" marR="88900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800">
                        <a:effectLst/>
                      </a:endParaRPr>
                    </a:p>
                    <a:p>
                      <a:pPr algn="ctr" rtl="0" fontAlgn="base"/>
                      <a:r>
                        <a:rPr lang="en-US" sz="1300" b="0" i="0">
                          <a:effectLst/>
                          <a:latin typeface="Times New Roman"/>
                        </a:rPr>
                        <a:t>0,00</a:t>
                      </a:r>
                      <a:r>
                        <a:rPr lang="en-US" sz="800" b="0" i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800">
                        <a:effectLst/>
                      </a:endParaRPr>
                    </a:p>
                    <a:p>
                      <a:pPr algn="ctr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0 </a:t>
                      </a:r>
                      <a:endParaRPr lang="en-US" sz="1300" b="0" i="0">
                        <a:effectLst/>
                        <a:latin typeface="Times New Roman"/>
                      </a:endParaRP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800">
                        <a:effectLst/>
                      </a:endParaRPr>
                    </a:p>
                    <a:p>
                      <a:pPr algn="ctr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0 </a:t>
                      </a:r>
                      <a:endParaRPr lang="en-US" sz="1300" b="0" i="0">
                        <a:effectLst/>
                        <a:latin typeface="Times New Roman"/>
                      </a:endParaRP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586774"/>
                  </a:ext>
                </a:extLst>
              </a:tr>
              <a:tr h="1056640">
                <a:tc>
                  <a:txBody>
                    <a:bodyPr/>
                    <a:lstStyle/>
                    <a:p>
                      <a:pPr fontAlgn="t"/>
                      <a:endParaRPr lang="lt-LT" sz="800">
                        <a:effectLst/>
                      </a:endParaRPr>
                    </a:p>
                    <a:p>
                      <a:pPr algn="l" rtl="0" fontAlgn="base"/>
                      <a:r>
                        <a:rPr lang="lt-LT" sz="13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4.Vienai sąlyginei mokytojo pareigybei tenkančių mokinių skaičius bendrojo ugdymo mokyklose (skaičius) </a:t>
                      </a:r>
                      <a:endParaRPr lang="lt-LT" sz="1300" b="0" i="0">
                        <a:effectLst/>
                        <a:latin typeface="Times New Roman"/>
                      </a:endParaRPr>
                    </a:p>
                  </a:txBody>
                  <a:tcPr marL="88900" marR="88900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800">
                        <a:effectLst/>
                      </a:endParaRPr>
                    </a:p>
                    <a:p>
                      <a:pPr algn="ctr" rtl="0" fontAlgn="base"/>
                      <a:r>
                        <a:rPr lang="en-US" sz="1300" b="0" i="0">
                          <a:effectLst/>
                          <a:latin typeface="Times New Roman"/>
                        </a:rPr>
                        <a:t>11,06 (2020-2021 m. m.) </a:t>
                      </a:r>
                    </a:p>
                    <a:p>
                      <a:pPr algn="ctr" rtl="0" fontAlgn="base"/>
                      <a:r>
                        <a:rPr lang="en-US" sz="1300" b="0" i="0">
                          <a:effectLst/>
                          <a:latin typeface="Times New Roman"/>
                        </a:rPr>
                        <a:t>10,86 (2021-2022 m. m.) </a:t>
                      </a: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800">
                        <a:effectLst/>
                      </a:endParaRPr>
                    </a:p>
                    <a:p>
                      <a:pPr algn="ctr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11,5</a:t>
                      </a:r>
                      <a:r>
                        <a:rPr lang="en-US" sz="8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800" b="0" i="0">
                        <a:effectLst/>
                        <a:latin typeface="Times New Roman"/>
                      </a:endParaRP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800">
                        <a:effectLst/>
                      </a:endParaRPr>
                    </a:p>
                    <a:p>
                      <a:pPr algn="ctr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11,5 </a:t>
                      </a:r>
                      <a:endParaRPr lang="en-US" sz="1300" b="0" i="0">
                        <a:effectLst/>
                        <a:latin typeface="Times New Roman"/>
                      </a:endParaRP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988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080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489452" y="273565"/>
            <a:ext cx="10558112" cy="57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lnSpc>
                <a:spcPct val="115995"/>
              </a:lnSpc>
              <a:buClr>
                <a:srgbClr val="000000"/>
              </a:buClr>
            </a:pPr>
            <a:r>
              <a:rPr lang="en" sz="3200" b="1" kern="0" err="1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Raseinių</a:t>
            </a:r>
            <a:r>
              <a:rPr lang="en" sz="3200" b="1" kern="0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 </a:t>
            </a:r>
            <a:r>
              <a:rPr lang="en" sz="3200" b="1" kern="0" err="1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rajono</a:t>
            </a:r>
            <a:r>
              <a:rPr lang="en" sz="3200" b="1" kern="0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 </a:t>
            </a:r>
            <a:r>
              <a:rPr lang="en" sz="3200" b="1" kern="0" err="1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savivaldybės</a:t>
            </a:r>
            <a:r>
              <a:rPr lang="en" sz="3200" b="1" kern="0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 TŪM </a:t>
            </a:r>
            <a:r>
              <a:rPr lang="en" sz="3200" b="1" i="1" kern="0" err="1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pasirenkamieji</a:t>
            </a:r>
            <a:r>
              <a:rPr lang="en" sz="3200" b="1" kern="0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 </a:t>
            </a:r>
            <a:r>
              <a:rPr lang="en" sz="3200" b="1" kern="0" err="1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rodikliai</a:t>
            </a:r>
            <a:endParaRPr lang="en" sz="3200" b="1" kern="0">
              <a:solidFill>
                <a:srgbClr val="29577E"/>
              </a:solidFill>
              <a:latin typeface="Times New Roman"/>
              <a:ea typeface="Atkinson Hyperlegible"/>
              <a:cs typeface="Atkinson Hyperlegible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19CA4-8DC6-C5C6-2E54-45233C782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890" y="192315"/>
            <a:ext cx="849364" cy="88537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247D739-931C-4BD3-DCFF-83D1AA0B1494}"/>
              </a:ext>
            </a:extLst>
          </p:cNvPr>
          <p:cNvGraphicFramePr>
            <a:graphicFrameLocks noGrp="1"/>
          </p:cNvGraphicFramePr>
          <p:nvPr/>
        </p:nvGraphicFramePr>
        <p:xfrm>
          <a:off x="811480" y="1415144"/>
          <a:ext cx="10124274" cy="4375841"/>
        </p:xfrm>
        <a:graphic>
          <a:graphicData uri="http://schemas.openxmlformats.org/drawingml/2006/table">
            <a:tbl>
              <a:tblPr bandRow="1"/>
              <a:tblGrid>
                <a:gridCol w="3415537">
                  <a:extLst>
                    <a:ext uri="{9D8B030D-6E8A-4147-A177-3AD203B41FA5}">
                      <a16:colId xmlns:a16="http://schemas.microsoft.com/office/drawing/2014/main" val="1543875570"/>
                    </a:ext>
                  </a:extLst>
                </a:gridCol>
                <a:gridCol w="3416873">
                  <a:extLst>
                    <a:ext uri="{9D8B030D-6E8A-4147-A177-3AD203B41FA5}">
                      <a16:colId xmlns:a16="http://schemas.microsoft.com/office/drawing/2014/main" val="2445363771"/>
                    </a:ext>
                  </a:extLst>
                </a:gridCol>
                <a:gridCol w="3291864">
                  <a:extLst>
                    <a:ext uri="{9D8B030D-6E8A-4147-A177-3AD203B41FA5}">
                      <a16:colId xmlns:a16="http://schemas.microsoft.com/office/drawing/2014/main" val="4064664776"/>
                    </a:ext>
                  </a:extLst>
                </a:gridCol>
              </a:tblGrid>
              <a:tr h="1025117">
                <a:tc>
                  <a:txBody>
                    <a:bodyPr/>
                    <a:lstStyle/>
                    <a:p>
                      <a:pPr fontAlgn="t"/>
                      <a:endParaRPr lang="en-US" sz="800"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ctr" rtl="0" fontAlgn="base"/>
                      <a:r>
                        <a:rPr lang="en-US" sz="1300" b="1" i="0" err="1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Rodiklis</a:t>
                      </a:r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 </a:t>
                      </a:r>
                      <a:endParaRPr lang="en-US" sz="1300" b="0" i="0">
                        <a:effectLst/>
                        <a:highlight>
                          <a:srgbClr val="E2EFD9"/>
                        </a:highlight>
                        <a:latin typeface="Times New Roman"/>
                      </a:endParaRPr>
                    </a:p>
                  </a:txBody>
                  <a:tcPr marL="88900" marR="88900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lt-LT" sz="800"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ctr" rtl="0" fontAlgn="base"/>
                      <a:r>
                        <a:rPr lang="lt-LT" sz="1300" b="1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Pradinė reikšmė</a:t>
                      </a:r>
                      <a:r>
                        <a:rPr lang="lt-LT" sz="1300" b="0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 </a:t>
                      </a:r>
                      <a:endParaRPr lang="lt-LT" sz="1300" b="0" i="0">
                        <a:effectLst/>
                        <a:highlight>
                          <a:srgbClr val="E2EFD9"/>
                        </a:highlight>
                        <a:latin typeface="Times New Roman"/>
                      </a:endParaRPr>
                    </a:p>
                  </a:txBody>
                  <a:tcPr marL="88900" marR="88900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lt-LT" sz="800"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ctr" rtl="0" fontAlgn="base"/>
                      <a:r>
                        <a:rPr lang="lt-LT" sz="1300" b="1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Siekiama reikšmė įgyvendinus pažangos planą</a:t>
                      </a:r>
                      <a:r>
                        <a:rPr lang="lt-LT" sz="1300" b="0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 </a:t>
                      </a:r>
                      <a:endParaRPr lang="lt-LT" sz="1300" b="0" i="0">
                        <a:effectLst/>
                        <a:highlight>
                          <a:srgbClr val="E2EFD9"/>
                        </a:highlight>
                        <a:latin typeface="Times New Roman"/>
                      </a:endParaRPr>
                    </a:p>
                    <a:p>
                      <a:pPr algn="ctr" rtl="0" fontAlgn="base"/>
                      <a:endParaRPr lang="lt-LT" sz="1300" b="0" i="0">
                        <a:solidFill>
                          <a:srgbClr val="000000"/>
                        </a:solidFill>
                        <a:effectLst/>
                        <a:highlight>
                          <a:srgbClr val="E2EFD9"/>
                        </a:highlight>
                        <a:latin typeface="Times New Roman"/>
                      </a:endParaRPr>
                    </a:p>
                  </a:txBody>
                  <a:tcPr marL="88900" marR="88900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646267"/>
                  </a:ext>
                </a:extLst>
              </a:tr>
              <a:tr h="1300480">
                <a:tc>
                  <a:txBody>
                    <a:bodyPr/>
                    <a:lstStyle/>
                    <a:p>
                      <a:pPr fontAlgn="t"/>
                      <a:endParaRPr lang="lt-LT" sz="800">
                        <a:effectLst/>
                      </a:endParaRPr>
                    </a:p>
                    <a:p>
                      <a:pPr lvl="0" algn="l">
                        <a:buNone/>
                      </a:pPr>
                      <a:r>
                        <a:rPr lang="lt-LT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5.Jaunesnių nei 50 metų bei 50 metų ir vyresnio amžiaus mokytojų skaičiaus santykis (skaičius)</a:t>
                      </a:r>
                    </a:p>
                  </a:txBody>
                  <a:tcPr marL="88900" marR="88900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lt-LT" sz="800">
                        <a:effectLst/>
                      </a:endParaRPr>
                    </a:p>
                    <a:p>
                      <a:pPr algn="ctr" rtl="0" fontAlgn="base"/>
                      <a:endParaRPr lang="lt-LT" sz="800" b="0" i="0">
                        <a:effectLst/>
                        <a:latin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300" b="0" i="0" u="none" strike="noStrike" noProof="0">
                          <a:effectLst/>
                          <a:latin typeface="Times New Roman"/>
                        </a:rPr>
                        <a:t>0,50 (2020-2021 m. m.)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300" b="0" i="0" u="none" strike="noStrike" noProof="0">
                          <a:effectLst/>
                          <a:latin typeface="Times New Roman"/>
                        </a:rPr>
                        <a:t>0,42 (2021-2022 m. m.)</a:t>
                      </a:r>
                    </a:p>
                    <a:p>
                      <a:pPr lvl="0" algn="ctr">
                        <a:buNone/>
                      </a:pPr>
                      <a:endParaRPr lang="lt-LT" sz="1300" b="0" i="0"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endParaRPr lang="lt-LT" sz="1300" b="0" i="0"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endParaRPr lang="lt-LT" sz="800" b="0" i="0">
                        <a:effectLst/>
                        <a:latin typeface="Times New Roman"/>
                      </a:endParaRP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0,60</a:t>
                      </a:r>
                      <a:endParaRPr lang="lt-LT" sz="1300">
                        <a:effectLst/>
                      </a:endParaRPr>
                    </a:p>
                    <a:p>
                      <a:pPr algn="ctr" rtl="0" fontAlgn="base"/>
                      <a:endParaRPr lang="lt-LT" sz="1300" b="0" i="0">
                        <a:effectLst/>
                        <a:latin typeface="Times New Roman"/>
                      </a:endParaRP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922792"/>
                  </a:ext>
                </a:extLst>
              </a:tr>
              <a:tr h="1204969">
                <a:tc>
                  <a:txBody>
                    <a:bodyPr/>
                    <a:lstStyle/>
                    <a:p>
                      <a:pPr fontAlgn="t"/>
                      <a:endParaRPr lang="lt-LT" sz="800">
                        <a:effectLst/>
                      </a:endParaRPr>
                    </a:p>
                    <a:p>
                      <a:pPr lvl="0" algn="l">
                        <a:buNone/>
                      </a:pPr>
                      <a:r>
                        <a:rPr lang="lt-LT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6.Švietimo pagalbą gaunančių mokinių dalis (proc.)</a:t>
                      </a:r>
                    </a:p>
                  </a:txBody>
                  <a:tcPr marL="88900" marR="88900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lt-LT" sz="1300">
                        <a:effectLst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300" b="0" i="0" u="none" strike="noStrike" noProof="0">
                          <a:effectLst/>
                          <a:latin typeface="Times New Roman"/>
                        </a:rPr>
                        <a:t>84,78 (2020-2021 m. m.)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300" b="0" i="0" u="none" strike="noStrike" noProof="0">
                          <a:effectLst/>
                          <a:latin typeface="Times New Roman"/>
                        </a:rPr>
                        <a:t>97,55 (2021-2022 m. m.)</a:t>
                      </a:r>
                      <a:endParaRPr lang="lt-LT" sz="1300"/>
                    </a:p>
                    <a:p>
                      <a:pPr lvl="0" algn="ctr">
                        <a:buNone/>
                      </a:pPr>
                      <a:endParaRPr lang="lt-LT" sz="1300" b="0" i="0">
                        <a:effectLst/>
                        <a:latin typeface="Times New Roman"/>
                      </a:endParaRP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lt-LT" sz="800"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lt-LT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</a:t>
                      </a: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726886"/>
                  </a:ext>
                </a:extLst>
              </a:tr>
              <a:tr h="845275">
                <a:tc>
                  <a:txBody>
                    <a:bodyPr/>
                    <a:lstStyle/>
                    <a:p>
                      <a:pPr fontAlgn="t"/>
                      <a:endParaRPr lang="lt-LT" sz="800">
                        <a:effectLst/>
                      </a:endParaRPr>
                    </a:p>
                    <a:p>
                      <a:pPr lvl="0" algn="l">
                        <a:buNone/>
                      </a:pPr>
                      <a:r>
                        <a:rPr lang="lt-LT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7.Neformaliojo švietimo veikloje dalyvaujančių mokinių dalis (proc.)</a:t>
                      </a:r>
                      <a:r>
                        <a:rPr lang="lt-LT" sz="13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lt-LT" sz="1300" b="0" i="0">
                        <a:effectLst/>
                        <a:latin typeface="Times New Roman"/>
                      </a:endParaRPr>
                    </a:p>
                  </a:txBody>
                  <a:tcPr marL="88900" marR="88900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800">
                        <a:effectLst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300" b="0" i="0" u="none" strike="noStrike" noProof="0">
                          <a:effectLst/>
                          <a:latin typeface="Times New Roman"/>
                        </a:rPr>
                        <a:t>66,26 (2020-2021 m. m.)</a:t>
                      </a:r>
                      <a:endParaRPr lang="en-US" sz="1300" b="0" i="0" u="none" strike="noStrike" noProof="0">
                        <a:effectLst/>
                        <a:latin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300" b="0" i="0" u="none" strike="noStrike" noProof="0">
                          <a:effectLst/>
                          <a:latin typeface="Times New Roman"/>
                        </a:rPr>
                        <a:t>69,22 (2021-2022 m. m.)</a:t>
                      </a:r>
                      <a:endParaRPr lang="en-US" sz="1300"/>
                    </a:p>
                    <a:p>
                      <a:pPr lvl="0" algn="ctr">
                        <a:buNone/>
                      </a:pPr>
                      <a:endParaRPr lang="en-US" sz="800" b="0" i="0">
                        <a:effectLst/>
                        <a:latin typeface="Times New Roman"/>
                      </a:endParaRP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300"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lt-LT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  <a:endParaRPr lang="en-US" sz="13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586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590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489452" y="273565"/>
            <a:ext cx="10558112" cy="57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lnSpc>
                <a:spcPct val="115995"/>
              </a:lnSpc>
              <a:buClr>
                <a:srgbClr val="000000"/>
              </a:buClr>
            </a:pPr>
            <a:r>
              <a:rPr lang="en" sz="3200" b="1" kern="0" err="1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Raseinių</a:t>
            </a:r>
            <a:r>
              <a:rPr lang="en" sz="3200" b="1" kern="0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 </a:t>
            </a:r>
            <a:r>
              <a:rPr lang="en" sz="3200" b="1" kern="0" err="1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rajono</a:t>
            </a:r>
            <a:r>
              <a:rPr lang="en" sz="3200" b="1" kern="0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 </a:t>
            </a:r>
            <a:r>
              <a:rPr lang="en" sz="3200" b="1" kern="0" err="1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savivaldybės</a:t>
            </a:r>
            <a:r>
              <a:rPr lang="en" sz="3200" b="1" kern="0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 TŪM </a:t>
            </a:r>
            <a:r>
              <a:rPr lang="en" sz="3200" b="1" i="1" kern="0" err="1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unikalūs</a:t>
            </a:r>
            <a:r>
              <a:rPr lang="en" sz="3200" b="1" kern="0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 </a:t>
            </a:r>
            <a:r>
              <a:rPr lang="en" sz="3200" b="1" kern="0" err="1">
                <a:solidFill>
                  <a:srgbClr val="29577E"/>
                </a:solidFill>
                <a:latin typeface="Times New Roman"/>
                <a:ea typeface="Atkinson Hyperlegible"/>
                <a:cs typeface="Atkinson Hyperlegible"/>
                <a:sym typeface="Arial"/>
              </a:rPr>
              <a:t>rodikliai</a:t>
            </a:r>
            <a:endParaRPr lang="en" sz="3200" b="1" kern="0">
              <a:solidFill>
                <a:srgbClr val="29577E"/>
              </a:solidFill>
              <a:latin typeface="Times New Roman"/>
              <a:ea typeface="Atkinson Hyperlegible"/>
              <a:cs typeface="Atkinson Hyperlegible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219CA4-8DC6-C5C6-2E54-45233C782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890" y="192315"/>
            <a:ext cx="849364" cy="88537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247D739-931C-4BD3-DCFF-83D1AA0B1494}"/>
              </a:ext>
            </a:extLst>
          </p:cNvPr>
          <p:cNvGraphicFramePr>
            <a:graphicFrameLocks noGrp="1"/>
          </p:cNvGraphicFramePr>
          <p:nvPr/>
        </p:nvGraphicFramePr>
        <p:xfrm>
          <a:off x="524493" y="979715"/>
          <a:ext cx="10124274" cy="5488949"/>
        </p:xfrm>
        <a:graphic>
          <a:graphicData uri="http://schemas.openxmlformats.org/drawingml/2006/table">
            <a:tbl>
              <a:tblPr bandRow="1"/>
              <a:tblGrid>
                <a:gridCol w="3415537">
                  <a:extLst>
                    <a:ext uri="{9D8B030D-6E8A-4147-A177-3AD203B41FA5}">
                      <a16:colId xmlns:a16="http://schemas.microsoft.com/office/drawing/2014/main" val="1543875570"/>
                    </a:ext>
                  </a:extLst>
                </a:gridCol>
                <a:gridCol w="3416873">
                  <a:extLst>
                    <a:ext uri="{9D8B030D-6E8A-4147-A177-3AD203B41FA5}">
                      <a16:colId xmlns:a16="http://schemas.microsoft.com/office/drawing/2014/main" val="2445363771"/>
                    </a:ext>
                  </a:extLst>
                </a:gridCol>
                <a:gridCol w="3291864">
                  <a:extLst>
                    <a:ext uri="{9D8B030D-6E8A-4147-A177-3AD203B41FA5}">
                      <a16:colId xmlns:a16="http://schemas.microsoft.com/office/drawing/2014/main" val="4064664776"/>
                    </a:ext>
                  </a:extLst>
                </a:gridCol>
              </a:tblGrid>
              <a:tr h="1025117">
                <a:tc>
                  <a:txBody>
                    <a:bodyPr/>
                    <a:lstStyle/>
                    <a:p>
                      <a:pPr fontAlgn="t"/>
                      <a:endParaRPr lang="en-US" sz="800"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ctr" rtl="0" fontAlgn="base"/>
                      <a:r>
                        <a:rPr lang="en-US" sz="1300" b="1" i="0" err="1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Rodiklis</a:t>
                      </a:r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 </a:t>
                      </a:r>
                      <a:endParaRPr lang="en-US" sz="1300" b="0" i="0">
                        <a:effectLst/>
                        <a:highlight>
                          <a:srgbClr val="E2EFD9"/>
                        </a:highlight>
                        <a:latin typeface="Times New Roman"/>
                      </a:endParaRPr>
                    </a:p>
                  </a:txBody>
                  <a:tcPr marL="88900" marR="88900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lt-LT" sz="800"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ctr" rtl="0" fontAlgn="base"/>
                      <a:r>
                        <a:rPr lang="lt-LT" sz="1300" b="1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Pradinė reikšmė</a:t>
                      </a:r>
                      <a:r>
                        <a:rPr lang="lt-LT" sz="1300" b="0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 </a:t>
                      </a:r>
                      <a:endParaRPr lang="lt-LT" sz="1300" b="0" i="0">
                        <a:effectLst/>
                        <a:highlight>
                          <a:srgbClr val="E2EFD9"/>
                        </a:highlight>
                        <a:latin typeface="Times New Roman"/>
                      </a:endParaRPr>
                    </a:p>
                  </a:txBody>
                  <a:tcPr marL="88900" marR="88900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lt-LT" sz="800">
                        <a:effectLst/>
                        <a:highlight>
                          <a:srgbClr val="E2EFD9"/>
                        </a:highlight>
                      </a:endParaRPr>
                    </a:p>
                    <a:p>
                      <a:pPr algn="ctr" rtl="0" fontAlgn="base"/>
                      <a:r>
                        <a:rPr lang="lt-LT" sz="1300" b="1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Siekiama reikšmė įgyvendinus pažangos planą</a:t>
                      </a:r>
                      <a:r>
                        <a:rPr lang="lt-LT" sz="1300" b="0" i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Times New Roman"/>
                        </a:rPr>
                        <a:t> </a:t>
                      </a:r>
                      <a:endParaRPr lang="lt-LT" sz="1300" b="0" i="0">
                        <a:effectLst/>
                        <a:highlight>
                          <a:srgbClr val="E2EFD9"/>
                        </a:highlight>
                        <a:latin typeface="Times New Roman"/>
                      </a:endParaRPr>
                    </a:p>
                    <a:p>
                      <a:pPr algn="ctr" rtl="0" fontAlgn="base"/>
                      <a:endParaRPr lang="lt-LT" sz="1300" b="0" i="0">
                        <a:solidFill>
                          <a:srgbClr val="000000"/>
                        </a:solidFill>
                        <a:effectLst/>
                        <a:highlight>
                          <a:srgbClr val="E2EFD9"/>
                        </a:highlight>
                        <a:latin typeface="Times New Roman"/>
                      </a:endParaRPr>
                    </a:p>
                  </a:txBody>
                  <a:tcPr marL="88900" marR="88900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646267"/>
                  </a:ext>
                </a:extLst>
              </a:tr>
              <a:tr h="969817">
                <a:tc>
                  <a:txBody>
                    <a:bodyPr/>
                    <a:lstStyle/>
                    <a:p>
                      <a:pPr fontAlgn="t"/>
                      <a:endParaRPr lang="lt-LT" sz="800">
                        <a:effectLst/>
                      </a:endParaRPr>
                    </a:p>
                    <a:p>
                      <a:pPr lvl="0" algn="l">
                        <a:buNone/>
                      </a:pPr>
                      <a:r>
                        <a:rPr lang="lt-LT" sz="13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8.STEAM, kultūrinis u.: Integruotų pamokų planai “Edukaciniame banke” (vnt.)</a:t>
                      </a:r>
                      <a:endParaRPr lang="lt-LT" sz="2500"/>
                    </a:p>
                  </a:txBody>
                  <a:tcPr marL="88900" marR="88900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lt-LT" sz="800">
                        <a:effectLst/>
                      </a:endParaRPr>
                    </a:p>
                    <a:p>
                      <a:pPr algn="ctr" rtl="0" fontAlgn="base"/>
                      <a:endParaRPr lang="lt-LT" sz="800" b="0" i="0">
                        <a:effectLst/>
                        <a:latin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Nėra skaičiuojama</a:t>
                      </a:r>
                      <a:endParaRPr lang="lt-LT" sz="1300"/>
                    </a:p>
                    <a:p>
                      <a:pPr algn="ctr" rtl="0" fontAlgn="base"/>
                      <a:endParaRPr lang="lt-LT" sz="1300" b="0" i="0">
                        <a:effectLst/>
                        <a:latin typeface="Times New Roman"/>
                      </a:endParaRPr>
                    </a:p>
                    <a:p>
                      <a:pPr algn="ctr" rtl="0" fontAlgn="base"/>
                      <a:endParaRPr lang="lt-LT" sz="800" b="0" i="0">
                        <a:effectLst/>
                        <a:latin typeface="Times New Roman"/>
                      </a:endParaRP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t-LT" sz="13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 mažiau kaip 30</a:t>
                      </a:r>
                    </a:p>
                    <a:p>
                      <a:pPr algn="ctr" rtl="0" fontAlgn="base"/>
                      <a:endParaRPr lang="lt-LT" sz="1300" b="0" i="0">
                        <a:effectLst/>
                        <a:latin typeface="Times New Roman"/>
                      </a:endParaRP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922792"/>
                  </a:ext>
                </a:extLst>
              </a:tr>
              <a:tr h="950025">
                <a:tc>
                  <a:txBody>
                    <a:bodyPr/>
                    <a:lstStyle/>
                    <a:p>
                      <a:pPr fontAlgn="t"/>
                      <a:endParaRPr lang="lt-LT" sz="800">
                        <a:effectLst/>
                      </a:endParaRPr>
                    </a:p>
                    <a:p>
                      <a:pPr lvl="0" algn="l">
                        <a:buNone/>
                      </a:pPr>
                      <a:r>
                        <a:rPr lang="lt-LT" sz="13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9.STEAM, </a:t>
                      </a:r>
                      <a:r>
                        <a:rPr lang="lt-LT" sz="1300" b="0" i="0" u="none" strike="noStrike" baseline="0" noProof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įtrauktis</a:t>
                      </a:r>
                      <a:r>
                        <a:rPr lang="lt-LT" sz="13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 SUP mokinių, kartą per mėnesį dalyvavusių STEAM ugdymo veiklose, dalis (proc.)</a:t>
                      </a:r>
                    </a:p>
                  </a:txBody>
                  <a:tcPr marL="88900" marR="88900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lt-LT" sz="1300">
                        <a:effectLst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lt-LT" sz="13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Nėra skaičiuojama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lt-LT" sz="1300" b="0" i="0" u="none" strike="noStrike" noProof="0">
                        <a:effectLst/>
                        <a:latin typeface="Times New Roman"/>
                      </a:endParaRPr>
                    </a:p>
                    <a:p>
                      <a:pPr lvl="0" algn="ctr">
                        <a:buNone/>
                      </a:pPr>
                      <a:endParaRPr lang="lt-LT" sz="1300" b="0" i="0">
                        <a:effectLst/>
                        <a:latin typeface="Times New Roman"/>
                      </a:endParaRP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lt-LT" sz="800"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lt-LT" sz="13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726886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fontAlgn="t"/>
                      <a:endParaRPr lang="lt-LT" sz="800">
                        <a:effectLst/>
                      </a:endParaRPr>
                    </a:p>
                    <a:p>
                      <a:pPr lvl="0" algn="l">
                        <a:buNone/>
                      </a:pPr>
                      <a:r>
                        <a:rPr lang="lt-LT" sz="13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10.Kultūrinis u.: Sukurtų ir įgyvendintų kultūrinio ugdymo pamokų, integruotų į formalųjį švietimą, planų  skaičius (vnt.)</a:t>
                      </a:r>
                      <a:endParaRPr lang="lt-LT" sz="2500" baseline="0"/>
                    </a:p>
                  </a:txBody>
                  <a:tcPr marL="88900" marR="88900" marT="60960" marB="6096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800">
                        <a:effectLst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lt-LT" sz="13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Nėra skaičiuojama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lt-LT" sz="1300" b="0" i="0" u="none" strike="noStrike" noProof="0">
                        <a:effectLst/>
                        <a:latin typeface="Times New Roman"/>
                      </a:endParaRPr>
                    </a:p>
                    <a:p>
                      <a:pPr lvl="0" algn="ctr">
                        <a:buNone/>
                      </a:pPr>
                      <a:endParaRPr lang="en-US" sz="800" b="0" i="0">
                        <a:effectLst/>
                        <a:latin typeface="Times New Roman"/>
                      </a:endParaRP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300"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lt-LT" sz="13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88900" marR="88900" marT="60960" marB="6096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586774"/>
                  </a:ext>
                </a:extLst>
              </a:tr>
              <a:tr h="8452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13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11.Lyderystė: Pasirašytos trys įdarbinimo po pedagoginių studijų sutartys (vnt.)</a:t>
                      </a:r>
                    </a:p>
                  </a:txBody>
                  <a:tcPr marL="88899" marR="88899" marT="60960" marB="60960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lt-LT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Nėra skaičiuojama</a:t>
                      </a:r>
                      <a:endParaRPr lang="en-US" sz="13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lt-LT" sz="13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lvl="0" algn="ctr">
                        <a:buNone/>
                      </a:pPr>
                      <a:endParaRPr lang="en-US" sz="800" b="0" i="0">
                        <a:effectLst/>
                        <a:latin typeface="Times New Roman"/>
                      </a:endParaRPr>
                    </a:p>
                  </a:txBody>
                  <a:tcPr marL="88899" marR="88899" marT="60960" marB="60960"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t-LT" sz="13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8899" marR="88899" marT="60960" marB="60960"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022074"/>
                  </a:ext>
                </a:extLst>
              </a:tr>
              <a:tr h="8452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lt-LT" sz="13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12. Lyderystė: Mokytojų, kartą per pusmetį vedančių pamokas kitų mokyklų mokytojams, dalis (proc.)</a:t>
                      </a:r>
                    </a:p>
                  </a:txBody>
                  <a:tcPr marL="88899" marR="88899" marT="60960" marB="60960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t-LT" sz="13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Nėra skaičiuojama</a:t>
                      </a:r>
                      <a:endParaRPr lang="en-US" sz="2500"/>
                    </a:p>
                  </a:txBody>
                  <a:tcPr marL="88899" marR="88899" marT="60960" marB="60960"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t-LT" sz="13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88899" marR="88899" marT="60960" marB="60960"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910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03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5">
            <a:extLst>
              <a:ext uri="{FF2B5EF4-FFF2-40B4-BE49-F238E27FC236}">
                <a16:creationId xmlns:a16="http://schemas.microsoft.com/office/drawing/2014/main" id="{025A9A1F-498D-4AA2-BB94-4BE6FE093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4931"/>
            <a:ext cx="2335236" cy="67454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Savivaldybės mokyklos:</a:t>
            </a:r>
            <a:br>
              <a:rPr kumimoji="0" lang="lt-L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</a:b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Ikimokyklinio ugdymo įstaigos - 3;</a:t>
            </a:r>
            <a:br>
              <a:rPr kumimoji="0" lang="lt-L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</a:b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Pagrindinės mokyklos – 2;</a:t>
            </a:r>
            <a:br>
              <a:rPr kumimoji="0" lang="lt-L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</a:b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Progimnazijos – 2;</a:t>
            </a:r>
            <a:br>
              <a:rPr kumimoji="0" lang="lt-L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</a:b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Gimnazijos – 5;</a:t>
            </a:r>
            <a:br>
              <a:rPr kumimoji="0" lang="lt-L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</a:b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Specialioji  mokykla – 1;</a:t>
            </a:r>
            <a:br>
              <a:rPr kumimoji="0" lang="lt-L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</a:b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lt-LT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eno</a:t>
            </a: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 mokykla – 1;</a:t>
            </a:r>
            <a:br>
              <a:rPr kumimoji="0" lang="lt-L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</a:br>
            <a:r>
              <a:rPr kumimoji="0" lang="lt-LT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Kūno kultūros ir sporto centras – 1</a:t>
            </a:r>
            <a:br>
              <a:rPr kumimoji="0" lang="lt-L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</a:br>
            <a:br>
              <a:rPr kumimoji="0" lang="lt-L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</a:br>
            <a:br>
              <a:rPr kumimoji="0" lang="lt-L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</a:br>
            <a:br>
              <a:rPr kumimoji="0" lang="lt-L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</a:br>
            <a:r>
              <a:rPr kumimoji="0" lang="lt-L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______________________</a:t>
            </a:r>
            <a:br>
              <a:rPr kumimoji="0" lang="lt-L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</a:br>
            <a:r>
              <a:rPr kumimoji="0" lang="lt-L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VšĮ Raseinių lopšelis- darželis „Akademija gamtoje“;</a:t>
            </a:r>
            <a:br>
              <a:rPr kumimoji="0" lang="lt-L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</a:br>
            <a:r>
              <a:rPr kumimoji="0" lang="lt-L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Profesinio mokymo įstaiga – VšĮ Raseinių  technologijų ir </a:t>
            </a:r>
            <a:r>
              <a:rPr lang="lt-L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verslo </a:t>
            </a:r>
            <a:r>
              <a:rPr kumimoji="0" lang="lt-L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mokykla.</a:t>
            </a:r>
            <a:br>
              <a:rPr kumimoji="0" lang="lt-LT" sz="1400" b="1" i="0" u="none" strike="noStrike" kern="1200" cap="none" spc="0" normalizeH="0" baseline="0" noProof="0" dirty="0">
                <a:ln>
                  <a:noFill/>
                </a:ln>
                <a:solidFill>
                  <a:srgbClr val="CAEACC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</a:br>
            <a:br>
              <a:rPr kumimoji="0" lang="lt-LT" sz="1400" b="1" i="0" u="none" strike="noStrike" kern="1200" cap="none" spc="0" normalizeH="0" baseline="0" noProof="0" dirty="0">
                <a:ln>
                  <a:noFill/>
                </a:ln>
                <a:solidFill>
                  <a:srgbClr val="CAEACC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</a:br>
            <a:r>
              <a:rPr kumimoji="0" lang="lt-L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2023-2024 m. m. rajone ugdomi 4116 mokiniai.</a:t>
            </a:r>
            <a:endParaRPr lang="en-GB" sz="1400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A07CEC3E-AC01-39BE-78CA-0974CC910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117" y="-125294"/>
            <a:ext cx="9868081" cy="698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4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Lentelė 2">
            <a:extLst>
              <a:ext uri="{FF2B5EF4-FFF2-40B4-BE49-F238E27FC236}">
                <a16:creationId xmlns:a16="http://schemas.microsoft.com/office/drawing/2014/main" id="{DCAEEC2A-41A6-4A6F-692F-581ADDDAC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919322"/>
              </p:ext>
            </p:extLst>
          </p:nvPr>
        </p:nvGraphicFramePr>
        <p:xfrm>
          <a:off x="1392702" y="1195753"/>
          <a:ext cx="8862646" cy="4529800"/>
        </p:xfrm>
        <a:graphic>
          <a:graphicData uri="http://schemas.openxmlformats.org/drawingml/2006/table">
            <a:tbl>
              <a:tblPr/>
              <a:tblGrid>
                <a:gridCol w="2999137">
                  <a:extLst>
                    <a:ext uri="{9D8B030D-6E8A-4147-A177-3AD203B41FA5}">
                      <a16:colId xmlns:a16="http://schemas.microsoft.com/office/drawing/2014/main" val="2782591227"/>
                    </a:ext>
                  </a:extLst>
                </a:gridCol>
                <a:gridCol w="1995020">
                  <a:extLst>
                    <a:ext uri="{9D8B030D-6E8A-4147-A177-3AD203B41FA5}">
                      <a16:colId xmlns:a16="http://schemas.microsoft.com/office/drawing/2014/main" val="2003701609"/>
                    </a:ext>
                  </a:extLst>
                </a:gridCol>
                <a:gridCol w="1995020">
                  <a:extLst>
                    <a:ext uri="{9D8B030D-6E8A-4147-A177-3AD203B41FA5}">
                      <a16:colId xmlns:a16="http://schemas.microsoft.com/office/drawing/2014/main" val="3797359465"/>
                    </a:ext>
                  </a:extLst>
                </a:gridCol>
                <a:gridCol w="1873469">
                  <a:extLst>
                    <a:ext uri="{9D8B030D-6E8A-4147-A177-3AD203B41FA5}">
                      <a16:colId xmlns:a16="http://schemas.microsoft.com/office/drawing/2014/main" val="3498991917"/>
                    </a:ext>
                  </a:extLst>
                </a:gridCol>
              </a:tblGrid>
              <a:tr h="452980">
                <a:tc rowSpan="2"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Ugdymo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programos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pavadinimas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  <a:tabLst>
                          <a:tab pos="123825" algn="l"/>
                        </a:tabLst>
                      </a:pP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Mokinių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vaikų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skaičius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378984"/>
                  </a:ext>
                </a:extLst>
              </a:tr>
              <a:tr h="4529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2021-09-01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2022-09-01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2023-09-01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83654"/>
                  </a:ext>
                </a:extLst>
              </a:tr>
              <a:tr h="452980">
                <a:tc>
                  <a:txBody>
                    <a:bodyPr/>
                    <a:lstStyle/>
                    <a:p>
                      <a:pPr fontAlgn="auto"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Ikimokyklinio  ugdymo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814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239411"/>
                  </a:ext>
                </a:extLst>
              </a:tr>
              <a:tr h="452980">
                <a:tc>
                  <a:txBody>
                    <a:bodyPr/>
                    <a:lstStyle/>
                    <a:p>
                      <a:pPr fontAlgn="auto"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Priešmokyklinio ugdymo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257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639279"/>
                  </a:ext>
                </a:extLst>
              </a:tr>
              <a:tr h="452980">
                <a:tc>
                  <a:txBody>
                    <a:bodyPr/>
                    <a:lstStyle/>
                    <a:p>
                      <a:pPr fontAlgn="auto"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Pradinio  ugdymo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30056"/>
                  </a:ext>
                </a:extLst>
              </a:tr>
              <a:tr h="452980">
                <a:tc>
                  <a:txBody>
                    <a:bodyPr/>
                    <a:lstStyle/>
                    <a:p>
                      <a:pPr fontAlgn="auto"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Pagrindinio ugdymo I dalis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18371"/>
                  </a:ext>
                </a:extLst>
              </a:tr>
              <a:tr h="452980">
                <a:tc>
                  <a:txBody>
                    <a:bodyPr/>
                    <a:lstStyle/>
                    <a:p>
                      <a:pPr fontAlgn="auto"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Pagrindinio ugdymo II dalis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478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396176"/>
                  </a:ext>
                </a:extLst>
              </a:tr>
              <a:tr h="452980">
                <a:tc>
                  <a:txBody>
                    <a:bodyPr/>
                    <a:lstStyle/>
                    <a:p>
                      <a:pPr fontAlgn="auto"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Vidurinio ugdymo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443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926816"/>
                  </a:ext>
                </a:extLst>
              </a:tr>
              <a:tr h="452980">
                <a:tc>
                  <a:txBody>
                    <a:bodyPr/>
                    <a:lstStyle/>
                    <a:p>
                      <a:pPr fontAlgn="auto"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Socialinių įgūdžių ugdymo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401027"/>
                  </a:ext>
                </a:extLst>
              </a:tr>
              <a:tr h="452980">
                <a:tc>
                  <a:txBody>
                    <a:bodyPr/>
                    <a:lstStyle/>
                    <a:p>
                      <a:pPr algn="r" fontAlgn="auto">
                        <a:spcAft>
                          <a:spcPts val="800"/>
                        </a:spcAft>
                      </a:pP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Iš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viso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4380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4210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4116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56664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C26FC9E-2A06-AFA1-C621-4D95CBEF4930}"/>
              </a:ext>
            </a:extLst>
          </p:cNvPr>
          <p:cNvSpPr txBox="1"/>
          <p:nvPr/>
        </p:nvSpPr>
        <p:spPr>
          <a:xfrm>
            <a:off x="2124222" y="494155"/>
            <a:ext cx="886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Mokinių/ vaikų skaičiaus kaita Raseinių rajono savivaldybės ugdymo įstaigose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9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BF15020-2BCA-023D-99D0-4B4E850B25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446024"/>
              </p:ext>
            </p:extLst>
          </p:nvPr>
        </p:nvGraphicFramePr>
        <p:xfrm>
          <a:off x="942535" y="844063"/>
          <a:ext cx="9791114" cy="4994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E8B53A-94A9-CE71-02E4-C82B85574066}"/>
              </a:ext>
            </a:extLst>
          </p:cNvPr>
          <p:cNvSpPr txBox="1"/>
          <p:nvPr/>
        </p:nvSpPr>
        <p:spPr>
          <a:xfrm>
            <a:off x="2672862" y="535412"/>
            <a:ext cx="7441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IU </a:t>
            </a:r>
            <a:r>
              <a:rPr lang="en-GB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ir</a:t>
            </a:r>
            <a:r>
              <a:rPr lang="en-GB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PU </a:t>
            </a:r>
            <a:r>
              <a:rPr lang="en-GB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ugdyme</a:t>
            </a:r>
            <a:r>
              <a:rPr lang="en-GB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dalyvaujančių</a:t>
            </a:r>
            <a:r>
              <a:rPr lang="en-GB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3-5 </a:t>
            </a:r>
            <a:r>
              <a:rPr lang="en-GB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metų</a:t>
            </a:r>
            <a:r>
              <a:rPr lang="en-GB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vaikų</a:t>
            </a:r>
            <a:r>
              <a:rPr lang="en-GB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dalis</a:t>
            </a:r>
            <a:r>
              <a:rPr lang="en-GB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(%)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30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1AFAF7D-02B4-4D2D-8574-99D97EA66D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968288"/>
              </p:ext>
            </p:extLst>
          </p:nvPr>
        </p:nvGraphicFramePr>
        <p:xfrm>
          <a:off x="2053883" y="1041009"/>
          <a:ext cx="7906043" cy="514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F37548A-8677-2A3E-2B1C-38D2D0EB907F}"/>
              </a:ext>
            </a:extLst>
          </p:cNvPr>
          <p:cNvSpPr txBox="1"/>
          <p:nvPr/>
        </p:nvSpPr>
        <p:spPr>
          <a:xfrm>
            <a:off x="1899138" y="267286"/>
            <a:ext cx="790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Specialiųjų ugdymosi poreikių mokinių ir mokinių (1-12 kl.) skaičiaus kaita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1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AFF6E5C-B435-B70E-DB99-291B5287C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869" y="1003147"/>
            <a:ext cx="10204555" cy="5425787"/>
          </a:xfrm>
        </p:spPr>
        <p:txBody>
          <a:bodyPr>
            <a:normAutofit/>
          </a:bodyPr>
          <a:lstStyle/>
          <a:p>
            <a:pPr fontAlgn="auto">
              <a:lnSpc>
                <a:spcPct val="115000"/>
              </a:lnSpc>
              <a:spcAft>
                <a:spcPts val="800"/>
              </a:spcAft>
            </a:pPr>
            <a:r>
              <a:rPr lang="lt-LT" sz="2000" kern="15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lt-LT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Švietimo pagalbą gaunančių mokinių dalis 2023-2024 m. m., lyginant su 2022-2023 m. m., padidėjo 0,36 %, ir 3,23 % padidėjo lyginant su </a:t>
            </a:r>
            <a:r>
              <a:rPr lang="lt-LT" sz="20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2021-2022 m. m.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800" dirty="0"/>
          </a:p>
        </p:txBody>
      </p:sp>
      <p:graphicFrame>
        <p:nvGraphicFramePr>
          <p:cNvPr id="4" name="Lentelė 3">
            <a:extLst>
              <a:ext uri="{FF2B5EF4-FFF2-40B4-BE49-F238E27FC236}">
                <a16:creationId xmlns:a16="http://schemas.microsoft.com/office/drawing/2014/main" id="{2BBE09BD-4E8F-BAF7-8C94-0718069A0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513937"/>
              </p:ext>
            </p:extLst>
          </p:nvPr>
        </p:nvGraphicFramePr>
        <p:xfrm>
          <a:off x="1730326" y="2644726"/>
          <a:ext cx="8257735" cy="2489982"/>
        </p:xfrm>
        <a:graphic>
          <a:graphicData uri="http://schemas.openxmlformats.org/drawingml/2006/table">
            <a:tbl>
              <a:tblPr firstRow="1" firstCol="1" bandRow="1"/>
              <a:tblGrid>
                <a:gridCol w="2749929">
                  <a:extLst>
                    <a:ext uri="{9D8B030D-6E8A-4147-A177-3AD203B41FA5}">
                      <a16:colId xmlns:a16="http://schemas.microsoft.com/office/drawing/2014/main" val="3963067821"/>
                    </a:ext>
                  </a:extLst>
                </a:gridCol>
                <a:gridCol w="2753461">
                  <a:extLst>
                    <a:ext uri="{9D8B030D-6E8A-4147-A177-3AD203B41FA5}">
                      <a16:colId xmlns:a16="http://schemas.microsoft.com/office/drawing/2014/main" val="2613925553"/>
                    </a:ext>
                  </a:extLst>
                </a:gridCol>
                <a:gridCol w="2754345">
                  <a:extLst>
                    <a:ext uri="{9D8B030D-6E8A-4147-A177-3AD203B41FA5}">
                      <a16:colId xmlns:a16="http://schemas.microsoft.com/office/drawing/2014/main" val="3362814133"/>
                    </a:ext>
                  </a:extLst>
                </a:gridCol>
              </a:tblGrid>
              <a:tr h="1244991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lt-LT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 m. m.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lt-LT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m. m.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lt-LT" sz="16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m. m.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092690"/>
                  </a:ext>
                </a:extLst>
              </a:tr>
              <a:tr h="1244991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95,12 </a:t>
                      </a:r>
                      <a:r>
                        <a:rPr kumimoji="0" lang="lt-L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lt-LT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97,99 </a:t>
                      </a:r>
                      <a:r>
                        <a:rPr kumimoji="0" lang="lt-L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800"/>
                        </a:spcAft>
                      </a:pPr>
                      <a:r>
                        <a:rPr lang="lt-LT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98,35 </a:t>
                      </a:r>
                      <a:r>
                        <a:rPr kumimoji="0" lang="lt-LT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859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69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9E1B0B2-C9D2-4AAD-8F36-6B9201EAB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2350042"/>
              </p:ext>
            </p:extLst>
          </p:nvPr>
        </p:nvGraphicFramePr>
        <p:xfrm>
          <a:off x="1828800" y="1230630"/>
          <a:ext cx="9045526" cy="4621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942BD5A-94D1-AEAD-08B0-122719A6411C}"/>
              </a:ext>
            </a:extLst>
          </p:cNvPr>
          <p:cNvSpPr txBox="1"/>
          <p:nvPr/>
        </p:nvSpPr>
        <p:spPr>
          <a:xfrm>
            <a:off x="3443068" y="766896"/>
            <a:ext cx="6098344" cy="542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07000"/>
              </a:lnSpc>
              <a:spcAft>
                <a:spcPts val="800"/>
              </a:spcAft>
            </a:pPr>
            <a:r>
              <a:rPr lang="lt-LT" sz="1400" b="1" kern="12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Mokinių, negaunančių reikiamos švietimo pagalbos, pasiskirstymas pagal švietimo pagalbos specialistus (skaičius)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4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Lentelė 2">
            <a:extLst>
              <a:ext uri="{FF2B5EF4-FFF2-40B4-BE49-F238E27FC236}">
                <a16:creationId xmlns:a16="http://schemas.microsoft.com/office/drawing/2014/main" id="{653E7B65-E5F7-90BD-DFBD-40FE3204F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758475"/>
              </p:ext>
            </p:extLst>
          </p:nvPr>
        </p:nvGraphicFramePr>
        <p:xfrm>
          <a:off x="2082018" y="1003148"/>
          <a:ext cx="8595362" cy="5116297"/>
        </p:xfrm>
        <a:graphic>
          <a:graphicData uri="http://schemas.openxmlformats.org/drawingml/2006/table">
            <a:tbl>
              <a:tblPr firstRow="1" firstCol="1" bandRow="1"/>
              <a:tblGrid>
                <a:gridCol w="973060">
                  <a:extLst>
                    <a:ext uri="{9D8B030D-6E8A-4147-A177-3AD203B41FA5}">
                      <a16:colId xmlns:a16="http://schemas.microsoft.com/office/drawing/2014/main" val="3810311459"/>
                    </a:ext>
                  </a:extLst>
                </a:gridCol>
                <a:gridCol w="846732">
                  <a:extLst>
                    <a:ext uri="{9D8B030D-6E8A-4147-A177-3AD203B41FA5}">
                      <a16:colId xmlns:a16="http://schemas.microsoft.com/office/drawing/2014/main" val="1896993327"/>
                    </a:ext>
                  </a:extLst>
                </a:gridCol>
                <a:gridCol w="1089144">
                  <a:extLst>
                    <a:ext uri="{9D8B030D-6E8A-4147-A177-3AD203B41FA5}">
                      <a16:colId xmlns:a16="http://schemas.microsoft.com/office/drawing/2014/main" val="1028006991"/>
                    </a:ext>
                  </a:extLst>
                </a:gridCol>
                <a:gridCol w="1088291">
                  <a:extLst>
                    <a:ext uri="{9D8B030D-6E8A-4147-A177-3AD203B41FA5}">
                      <a16:colId xmlns:a16="http://schemas.microsoft.com/office/drawing/2014/main" val="3924442048"/>
                    </a:ext>
                  </a:extLst>
                </a:gridCol>
                <a:gridCol w="1210350">
                  <a:extLst>
                    <a:ext uri="{9D8B030D-6E8A-4147-A177-3AD203B41FA5}">
                      <a16:colId xmlns:a16="http://schemas.microsoft.com/office/drawing/2014/main" val="3378687135"/>
                    </a:ext>
                  </a:extLst>
                </a:gridCol>
                <a:gridCol w="1210350">
                  <a:extLst>
                    <a:ext uri="{9D8B030D-6E8A-4147-A177-3AD203B41FA5}">
                      <a16:colId xmlns:a16="http://schemas.microsoft.com/office/drawing/2014/main" val="325567948"/>
                    </a:ext>
                  </a:extLst>
                </a:gridCol>
                <a:gridCol w="1089144">
                  <a:extLst>
                    <a:ext uri="{9D8B030D-6E8A-4147-A177-3AD203B41FA5}">
                      <a16:colId xmlns:a16="http://schemas.microsoft.com/office/drawing/2014/main" val="1731986528"/>
                    </a:ext>
                  </a:extLst>
                </a:gridCol>
                <a:gridCol w="1088291">
                  <a:extLst>
                    <a:ext uri="{9D8B030D-6E8A-4147-A177-3AD203B41FA5}">
                      <a16:colId xmlns:a16="http://schemas.microsoft.com/office/drawing/2014/main" val="522904409"/>
                    </a:ext>
                  </a:extLst>
                </a:gridCol>
              </a:tblGrid>
              <a:tr h="41610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Mokslo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metai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Bendras pedago-gų skaičius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Atestuotų pedagogų skaičius ir dalis (%)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Atestuotų pedagogų skaičius ir dalis (%)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Neatestuotų pedagogų skaičius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015801"/>
                  </a:ext>
                </a:extLst>
              </a:tr>
              <a:tr h="22166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mokytojo (specialis-to)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kategorija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vyresn. mokytojo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(specialisto)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kategorija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mokytojo (specialisto) metodininko kategorija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mokytojo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(specialisto) eksperto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kategorija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629445"/>
                  </a:ext>
                </a:extLst>
              </a:tr>
              <a:tr h="827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 (95,8)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(9,6)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 (33,2)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 (47,9)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(5,1)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(4,2)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000094"/>
                  </a:ext>
                </a:extLst>
              </a:tr>
              <a:tr h="827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323 (97,6)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(9,1)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 (35,3)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 (48)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(5,1)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(2,4)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6830"/>
                  </a:ext>
                </a:extLst>
              </a:tr>
              <a:tr h="827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328 (96,5)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(5,6)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 (37,1)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 (49,1)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(4,7)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(3,5)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23502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C050ED6-EA86-A63E-B5C7-7F9CD390BE06}"/>
              </a:ext>
            </a:extLst>
          </p:cNvPr>
          <p:cNvSpPr txBox="1"/>
          <p:nvPr/>
        </p:nvSpPr>
        <p:spPr>
          <a:xfrm>
            <a:off x="5809957" y="369223"/>
            <a:ext cx="1434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Pedagogai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5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4E3277A4-4766-DCD7-D9FA-B0E030354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02" y="129353"/>
            <a:ext cx="5880295" cy="4965042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0A37CEF7-247A-6B82-9663-0D5BACAA5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21" y="5226446"/>
            <a:ext cx="7382905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9784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Lenteles 1">
      <a:dk1>
        <a:srgbClr val="FFFFFF"/>
      </a:dk1>
      <a:lt1>
        <a:sysClr val="window" lastClr="FFFFFF"/>
      </a:lt1>
      <a:dk2>
        <a:srgbClr val="005238"/>
      </a:dk2>
      <a:lt2>
        <a:srgbClr val="CAEACC"/>
      </a:lt2>
      <a:accent1>
        <a:srgbClr val="188642"/>
      </a:accent1>
      <a:accent2>
        <a:srgbClr val="003D29"/>
      </a:accent2>
      <a:accent3>
        <a:srgbClr val="FFFFFF"/>
      </a:accent3>
      <a:accent4>
        <a:srgbClr val="A8D08D"/>
      </a:accent4>
      <a:accent5>
        <a:srgbClr val="538135"/>
      </a:accent5>
      <a:accent6>
        <a:srgbClr val="375623"/>
      </a:accent6>
      <a:hlink>
        <a:srgbClr val="DDB36D"/>
      </a:hlink>
      <a:folHlink>
        <a:srgbClr val="AF8C5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_002">
  <a:themeElements>
    <a:clrScheme name="Raseiniai">
      <a:dk1>
        <a:sysClr val="windowText" lastClr="000000"/>
      </a:dk1>
      <a:lt1>
        <a:sysClr val="window" lastClr="FFFFFF"/>
      </a:lt1>
      <a:dk2>
        <a:srgbClr val="005238"/>
      </a:dk2>
      <a:lt2>
        <a:srgbClr val="CAEACC"/>
      </a:lt2>
      <a:accent1>
        <a:srgbClr val="188642"/>
      </a:accent1>
      <a:accent2>
        <a:srgbClr val="003D29"/>
      </a:accent2>
      <a:accent3>
        <a:srgbClr val="FFFFFF"/>
      </a:accent3>
      <a:accent4>
        <a:srgbClr val="A8D08D"/>
      </a:accent4>
      <a:accent5>
        <a:srgbClr val="538135"/>
      </a:accent5>
      <a:accent6>
        <a:srgbClr val="375623"/>
      </a:accent6>
      <a:hlink>
        <a:srgbClr val="DDB36D"/>
      </a:hlink>
      <a:folHlink>
        <a:srgbClr val="AF8C5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10668</TotalTime>
  <Words>1109</Words>
  <Application>Microsoft Office PowerPoint</Application>
  <PresentationFormat>Plačiaekranė</PresentationFormat>
  <Paragraphs>305</Paragraphs>
  <Slides>16</Slides>
  <Notes>3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4</vt:i4>
      </vt:variant>
      <vt:variant>
        <vt:lpstr>Skaidrių pavadinimai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GT Walsheim</vt:lpstr>
      <vt:lpstr>Open Sans</vt:lpstr>
      <vt:lpstr>Times New Roman</vt:lpstr>
      <vt:lpstr>Wingdings</vt:lpstr>
      <vt:lpstr>1_Custom Design</vt:lpstr>
      <vt:lpstr>2_Custom Design_002</vt:lpstr>
      <vt:lpstr>„Office“ tema</vt:lpstr>
      <vt:lpstr>Simple Light</vt:lpstr>
      <vt:lpstr> Švietimas Raseinių rajono savivaldybėje  2024-03-28   </vt:lpstr>
      <vt:lpstr>Savivaldybės mokyklos: Ikimokyklinio ugdymo įstaigos - 3; Pagrindinės mokyklos – 2; Progimnazijos – 2; Gimnazijos – 5; Specialioji  mokykla – 1; Meno mokykla – 1; Kūno kultūros ir sporto centras – 1    ______________________ VšĮ Raseinių lopšelis- darželis „Akademija gamtoje“; Profesinio mokymo įstaiga – VšĮ Raseinių  technologijų ir verslo mokykla.  2023-2024 m. m. rajone ugdomi 4116 mokiniai.</vt:lpstr>
      <vt:lpstr>„PowerPoint“ pateiktis</vt:lpstr>
      <vt:lpstr>„PowerPoint“ pateiktis</vt:lpstr>
      <vt:lpstr>„PowerPoint“ pateiktis</vt:lpstr>
      <vt:lpstr> Švietimo pagalbą gaunančių mokinių dalis 2023-2024 m. m., lyginant su 2022-2023 m. m., padidėjo 0,36 %, ir 3,23 % padidėjo lyginant su 2021-2022 m. m. </vt:lpstr>
      <vt:lpstr>„PowerPoint“ pateiktis</vt:lpstr>
      <vt:lpstr>„PowerPoint“ pateiktis</vt:lpstr>
      <vt:lpstr>„PowerPoint“ pateiktis</vt:lpstr>
      <vt:lpstr>2023 m. Raseinių rajono savivaldybės abiturientų VBE ugdymo turinio dalykų rezultatų pagal  lygius suvestinė (kandidatų sk. ir surinktų balų %) </vt:lpstr>
      <vt:lpstr>„PowerPoint“ pateiktis</vt:lpstr>
      <vt:lpstr>Ankstesnių ir 2023 metų Raseinių rajono savivaldybės ir šalies  abiturientų matematikos VBE gautų balų vidurkiai</vt:lpstr>
      <vt:lpstr>„PowerPoint“ pateiktis</vt:lpstr>
      <vt:lpstr>„PowerPoint“ pateiktis</vt:lpstr>
      <vt:lpstr>„PowerPoint“ pateiktis</vt:lpstr>
      <vt:lpstr>„PowerPoint“ pateiktis</vt:lpstr>
    </vt:vector>
  </TitlesOfParts>
  <Company>Vilniaus universitetas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XP</dc:creator>
  <cp:lastModifiedBy>Modesta Lukoševičienė</cp:lastModifiedBy>
  <cp:revision>271</cp:revision>
  <cp:lastPrinted>2024-03-27T08:40:42Z</cp:lastPrinted>
  <dcterms:created xsi:type="dcterms:W3CDTF">2017-06-28T06:49:28Z</dcterms:created>
  <dcterms:modified xsi:type="dcterms:W3CDTF">2024-03-27T09:29:21Z</dcterms:modified>
</cp:coreProperties>
</file>